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2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56" r:id="rId2"/>
    <p:sldId id="274" r:id="rId3"/>
    <p:sldId id="269" r:id="rId4"/>
    <p:sldId id="270" r:id="rId5"/>
    <p:sldId id="279" r:id="rId6"/>
    <p:sldId id="290" r:id="rId7"/>
    <p:sldId id="291" r:id="rId8"/>
    <p:sldId id="272" r:id="rId9"/>
    <p:sldId id="277" r:id="rId10"/>
    <p:sldId id="287" r:id="rId11"/>
    <p:sldId id="278" r:id="rId12"/>
    <p:sldId id="292" r:id="rId13"/>
    <p:sldId id="293" r:id="rId14"/>
    <p:sldId id="282" r:id="rId15"/>
    <p:sldId id="284" r:id="rId16"/>
    <p:sldId id="285" r:id="rId17"/>
    <p:sldId id="288" r:id="rId18"/>
    <p:sldId id="294" r:id="rId19"/>
    <p:sldId id="286" r:id="rId20"/>
    <p:sldId id="296" r:id="rId21"/>
  </p:sldIdLst>
  <p:sldSz cx="10693400" cy="7556500"/>
  <p:notesSz cx="10693400" cy="7556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035" userDrawn="1">
          <p15:clr>
            <a:srgbClr val="A4A3A4"/>
          </p15:clr>
        </p15:guide>
        <p15:guide id="2" pos="305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53D103-325A-41DB-9CE5-1AC5B337A573}" v="170" dt="2024-10-25T16:19:47.809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78" y="58"/>
      </p:cViewPr>
      <p:guideLst>
        <p:guide orient="horz" pos="2035"/>
        <p:guide pos="305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ez Hillel" userId="807e568c-2205-4fd3-b989-00f97f5509c4" providerId="ADAL" clId="{B953D103-325A-41DB-9CE5-1AC5B337A573}"/>
    <pc:docChg chg="undo custSel addSld delSld modSld sldOrd">
      <pc:chgData name="Inez Hillel" userId="807e568c-2205-4fd3-b989-00f97f5509c4" providerId="ADAL" clId="{B953D103-325A-41DB-9CE5-1AC5B337A573}" dt="2024-10-25T16:21:29.759" v="421" actId="20577"/>
      <pc:docMkLst>
        <pc:docMk/>
      </pc:docMkLst>
      <pc:sldChg chg="modSp mod">
        <pc:chgData name="Inez Hillel" userId="807e568c-2205-4fd3-b989-00f97f5509c4" providerId="ADAL" clId="{B953D103-325A-41DB-9CE5-1AC5B337A573}" dt="2024-10-25T16:07:08.572" v="344" actId="1076"/>
        <pc:sldMkLst>
          <pc:docMk/>
          <pc:sldMk cId="0" sldId="256"/>
        </pc:sldMkLst>
        <pc:spChg chg="mod">
          <ac:chgData name="Inez Hillel" userId="807e568c-2205-4fd3-b989-00f97f5509c4" providerId="ADAL" clId="{B953D103-325A-41DB-9CE5-1AC5B337A573}" dt="2024-10-25T16:07:08.572" v="344" actId="1076"/>
          <ac:spMkLst>
            <pc:docMk/>
            <pc:sldMk cId="0" sldId="256"/>
            <ac:spMk id="5" creationId="{00000000-0000-0000-0000-000000000000}"/>
          </ac:spMkLst>
        </pc:spChg>
      </pc:sldChg>
      <pc:sldChg chg="addSp delSp modSp mod">
        <pc:chgData name="Inez Hillel" userId="807e568c-2205-4fd3-b989-00f97f5509c4" providerId="ADAL" clId="{B953D103-325A-41DB-9CE5-1AC5B337A573}" dt="2024-10-25T14:47:23.622" v="320" actId="478"/>
        <pc:sldMkLst>
          <pc:docMk/>
          <pc:sldMk cId="0" sldId="270"/>
        </pc:sldMkLst>
        <pc:spChg chg="mod">
          <ac:chgData name="Inez Hillel" userId="807e568c-2205-4fd3-b989-00f97f5509c4" providerId="ADAL" clId="{B953D103-325A-41DB-9CE5-1AC5B337A573}" dt="2024-10-25T14:44:00.344" v="278" actId="20577"/>
          <ac:spMkLst>
            <pc:docMk/>
            <pc:sldMk cId="0" sldId="270"/>
            <ac:spMk id="10" creationId="{00000000-0000-0000-0000-000000000000}"/>
          </ac:spMkLst>
        </pc:spChg>
        <pc:cxnChg chg="add mod">
          <ac:chgData name="Inez Hillel" userId="807e568c-2205-4fd3-b989-00f97f5509c4" providerId="ADAL" clId="{B953D103-325A-41DB-9CE5-1AC5B337A573}" dt="2024-10-25T14:45:18.491" v="284" actId="693"/>
          <ac:cxnSpMkLst>
            <pc:docMk/>
            <pc:sldMk cId="0" sldId="270"/>
            <ac:cxnSpMk id="3" creationId="{AA90D453-5CFB-8F56-636A-48D84CBD591C}"/>
          </ac:cxnSpMkLst>
        </pc:cxnChg>
        <pc:cxnChg chg="del">
          <ac:chgData name="Inez Hillel" userId="807e568c-2205-4fd3-b989-00f97f5509c4" providerId="ADAL" clId="{B953D103-325A-41DB-9CE5-1AC5B337A573}" dt="2024-10-25T14:47:23.622" v="320" actId="478"/>
          <ac:cxnSpMkLst>
            <pc:docMk/>
            <pc:sldMk cId="0" sldId="270"/>
            <ac:cxnSpMk id="5" creationId="{0766A8EC-0483-0F35-3231-B2D626291DBA}"/>
          </ac:cxnSpMkLst>
        </pc:cxnChg>
      </pc:sldChg>
      <pc:sldChg chg="modSp mod">
        <pc:chgData name="Inez Hillel" userId="807e568c-2205-4fd3-b989-00f97f5509c4" providerId="ADAL" clId="{B953D103-325A-41DB-9CE5-1AC5B337A573}" dt="2024-10-25T16:20:44.541" v="411" actId="20577"/>
        <pc:sldMkLst>
          <pc:docMk/>
          <pc:sldMk cId="0" sldId="272"/>
        </pc:sldMkLst>
        <pc:spChg chg="mod">
          <ac:chgData name="Inez Hillel" userId="807e568c-2205-4fd3-b989-00f97f5509c4" providerId="ADAL" clId="{B953D103-325A-41DB-9CE5-1AC5B337A573}" dt="2024-10-25T16:20:44.541" v="411" actId="20577"/>
          <ac:spMkLst>
            <pc:docMk/>
            <pc:sldMk cId="0" sldId="272"/>
            <ac:spMk id="2" creationId="{00000000-0000-0000-0000-000000000000}"/>
          </ac:spMkLst>
        </pc:spChg>
      </pc:sldChg>
      <pc:sldChg chg="addSp delSp modSp mod">
        <pc:chgData name="Inez Hillel" userId="807e568c-2205-4fd3-b989-00f97f5509c4" providerId="ADAL" clId="{B953D103-325A-41DB-9CE5-1AC5B337A573}" dt="2024-10-25T16:20:05.453" v="408" actId="14100"/>
        <pc:sldMkLst>
          <pc:docMk/>
          <pc:sldMk cId="2630024006" sldId="277"/>
        </pc:sldMkLst>
        <pc:spChg chg="mod">
          <ac:chgData name="Inez Hillel" userId="807e568c-2205-4fd3-b989-00f97f5509c4" providerId="ADAL" clId="{B953D103-325A-41DB-9CE5-1AC5B337A573}" dt="2024-10-25T16:18:35.717" v="393" actId="20577"/>
          <ac:spMkLst>
            <pc:docMk/>
            <pc:sldMk cId="2630024006" sldId="277"/>
            <ac:spMk id="2" creationId="{550D0FD0-735D-47B6-FF11-B9281F9D8423}"/>
          </ac:spMkLst>
        </pc:spChg>
        <pc:spChg chg="mod">
          <ac:chgData name="Inez Hillel" userId="807e568c-2205-4fd3-b989-00f97f5509c4" providerId="ADAL" clId="{B953D103-325A-41DB-9CE5-1AC5B337A573}" dt="2024-10-25T14:45:51.095" v="288" actId="20577"/>
          <ac:spMkLst>
            <pc:docMk/>
            <pc:sldMk cId="2630024006" sldId="277"/>
            <ac:spMk id="11" creationId="{FC79CA54-DFDA-AF5A-3174-F38866E59150}"/>
          </ac:spMkLst>
        </pc:spChg>
        <pc:graphicFrameChg chg="add mod">
          <ac:chgData name="Inez Hillel" userId="807e568c-2205-4fd3-b989-00f97f5509c4" providerId="ADAL" clId="{B953D103-325A-41DB-9CE5-1AC5B337A573}" dt="2024-10-25T16:19:24.927" v="397"/>
          <ac:graphicFrameMkLst>
            <pc:docMk/>
            <pc:sldMk cId="2630024006" sldId="277"/>
            <ac:graphicFrameMk id="3" creationId="{D0B6D2E1-AECC-B9B0-2EFA-7A5EA38C5A1E}"/>
          </ac:graphicFrameMkLst>
        </pc:graphicFrameChg>
        <pc:graphicFrameChg chg="add mod">
          <ac:chgData name="Inez Hillel" userId="807e568c-2205-4fd3-b989-00f97f5509c4" providerId="ADAL" clId="{B953D103-325A-41DB-9CE5-1AC5B337A573}" dt="2024-10-25T16:19:38.666" v="400" actId="14100"/>
          <ac:graphicFrameMkLst>
            <pc:docMk/>
            <pc:sldMk cId="2630024006" sldId="277"/>
            <ac:graphicFrameMk id="4" creationId="{D0B6D2E1-AECC-B9B0-2EFA-7A5EA38C5A1E}"/>
          </ac:graphicFrameMkLst>
        </pc:graphicFrameChg>
        <pc:graphicFrameChg chg="add mod">
          <ac:chgData name="Inez Hillel" userId="807e568c-2205-4fd3-b989-00f97f5509c4" providerId="ADAL" clId="{B953D103-325A-41DB-9CE5-1AC5B337A573}" dt="2024-10-25T16:20:05.453" v="408" actId="14100"/>
          <ac:graphicFrameMkLst>
            <pc:docMk/>
            <pc:sldMk cId="2630024006" sldId="277"/>
            <ac:graphicFrameMk id="7" creationId="{754C1084-3B1F-272B-85CF-B4DCB179E766}"/>
          </ac:graphicFrameMkLst>
        </pc:graphicFrameChg>
        <pc:graphicFrameChg chg="del">
          <ac:chgData name="Inez Hillel" userId="807e568c-2205-4fd3-b989-00f97f5509c4" providerId="ADAL" clId="{B953D103-325A-41DB-9CE5-1AC5B337A573}" dt="2024-10-25T16:19:22.269" v="395" actId="478"/>
          <ac:graphicFrameMkLst>
            <pc:docMk/>
            <pc:sldMk cId="2630024006" sldId="277"/>
            <ac:graphicFrameMk id="8" creationId="{D0B6D2E1-AECC-B9B0-2EFA-7A5EA38C5A1E}"/>
          </ac:graphicFrameMkLst>
        </pc:graphicFrameChg>
        <pc:graphicFrameChg chg="del">
          <ac:chgData name="Inez Hillel" userId="807e568c-2205-4fd3-b989-00f97f5509c4" providerId="ADAL" clId="{B953D103-325A-41DB-9CE5-1AC5B337A573}" dt="2024-10-25T16:19:46.556" v="401" actId="478"/>
          <ac:graphicFrameMkLst>
            <pc:docMk/>
            <pc:sldMk cId="2630024006" sldId="277"/>
            <ac:graphicFrameMk id="9" creationId="{754C1084-3B1F-272B-85CF-B4DCB179E766}"/>
          </ac:graphicFrameMkLst>
        </pc:graphicFrameChg>
      </pc:sldChg>
      <pc:sldChg chg="modSp mod">
        <pc:chgData name="Inez Hillel" userId="807e568c-2205-4fd3-b989-00f97f5509c4" providerId="ADAL" clId="{B953D103-325A-41DB-9CE5-1AC5B337A573}" dt="2024-10-25T16:20:19.894" v="409" actId="20577"/>
        <pc:sldMkLst>
          <pc:docMk/>
          <pc:sldMk cId="3266562056" sldId="278"/>
        </pc:sldMkLst>
        <pc:spChg chg="mod">
          <ac:chgData name="Inez Hillel" userId="807e568c-2205-4fd3-b989-00f97f5509c4" providerId="ADAL" clId="{B953D103-325A-41DB-9CE5-1AC5B337A573}" dt="2024-10-25T16:20:19.894" v="409" actId="20577"/>
          <ac:spMkLst>
            <pc:docMk/>
            <pc:sldMk cId="3266562056" sldId="278"/>
            <ac:spMk id="2" creationId="{9BBBEE5E-664A-382F-1D20-FE1487028777}"/>
          </ac:spMkLst>
        </pc:spChg>
        <pc:spChg chg="mod">
          <ac:chgData name="Inez Hillel" userId="807e568c-2205-4fd3-b989-00f97f5509c4" providerId="ADAL" clId="{B953D103-325A-41DB-9CE5-1AC5B337A573}" dt="2024-10-25T14:46:04.535" v="296" actId="20577"/>
          <ac:spMkLst>
            <pc:docMk/>
            <pc:sldMk cId="3266562056" sldId="278"/>
            <ac:spMk id="12" creationId="{A8522383-696D-CA87-232F-57D55B6960A7}"/>
          </ac:spMkLst>
        </pc:spChg>
      </pc:sldChg>
      <pc:sldChg chg="modSp mod ord">
        <pc:chgData name="Inez Hillel" userId="807e568c-2205-4fd3-b989-00f97f5509c4" providerId="ADAL" clId="{B953D103-325A-41DB-9CE5-1AC5B337A573}" dt="2024-10-25T16:18:22.286" v="391" actId="20577"/>
        <pc:sldMkLst>
          <pc:docMk/>
          <pc:sldMk cId="1347227124" sldId="279"/>
        </pc:sldMkLst>
        <pc:spChg chg="mod">
          <ac:chgData name="Inez Hillel" userId="807e568c-2205-4fd3-b989-00f97f5509c4" providerId="ADAL" clId="{B953D103-325A-41DB-9CE5-1AC5B337A573}" dt="2024-10-25T16:18:22.286" v="391" actId="20577"/>
          <ac:spMkLst>
            <pc:docMk/>
            <pc:sldMk cId="1347227124" sldId="279"/>
            <ac:spMk id="2" creationId="{EEFC85B2-EF0D-2736-2253-B1BC4B3A7BD7}"/>
          </ac:spMkLst>
        </pc:spChg>
        <pc:spChg chg="mod">
          <ac:chgData name="Inez Hillel" userId="807e568c-2205-4fd3-b989-00f97f5509c4" providerId="ADAL" clId="{B953D103-325A-41DB-9CE5-1AC5B337A573}" dt="2024-10-25T14:44:11.159" v="280" actId="20577"/>
          <ac:spMkLst>
            <pc:docMk/>
            <pc:sldMk cId="1347227124" sldId="279"/>
            <ac:spMk id="6" creationId="{A8B99A36-91E3-DF84-D4AC-128627965D8D}"/>
          </ac:spMkLst>
        </pc:spChg>
      </pc:sldChg>
      <pc:sldChg chg="modSp mod">
        <pc:chgData name="Inez Hillel" userId="807e568c-2205-4fd3-b989-00f97f5509c4" providerId="ADAL" clId="{B953D103-325A-41DB-9CE5-1AC5B337A573}" dt="2024-10-25T16:20:54.410" v="413" actId="20577"/>
        <pc:sldMkLst>
          <pc:docMk/>
          <pc:sldMk cId="4150710611" sldId="282"/>
        </pc:sldMkLst>
        <pc:spChg chg="mod">
          <ac:chgData name="Inez Hillel" userId="807e568c-2205-4fd3-b989-00f97f5509c4" providerId="ADAL" clId="{B953D103-325A-41DB-9CE5-1AC5B337A573}" dt="2024-10-25T16:20:54.410" v="413" actId="20577"/>
          <ac:spMkLst>
            <pc:docMk/>
            <pc:sldMk cId="4150710611" sldId="282"/>
            <ac:spMk id="2" creationId="{061AE1B4-4209-CECF-29DD-F79F20DF0393}"/>
          </ac:spMkLst>
        </pc:spChg>
      </pc:sldChg>
      <pc:sldChg chg="addSp modSp mod">
        <pc:chgData name="Inez Hillel" userId="807e568c-2205-4fd3-b989-00f97f5509c4" providerId="ADAL" clId="{B953D103-325A-41DB-9CE5-1AC5B337A573}" dt="2024-10-25T16:21:04.353" v="414" actId="20577"/>
        <pc:sldMkLst>
          <pc:docMk/>
          <pc:sldMk cId="2760567259" sldId="284"/>
        </pc:sldMkLst>
        <pc:spChg chg="mod">
          <ac:chgData name="Inez Hillel" userId="807e568c-2205-4fd3-b989-00f97f5509c4" providerId="ADAL" clId="{B953D103-325A-41DB-9CE5-1AC5B337A573}" dt="2024-10-25T16:21:04.353" v="414" actId="20577"/>
          <ac:spMkLst>
            <pc:docMk/>
            <pc:sldMk cId="2760567259" sldId="284"/>
            <ac:spMk id="2" creationId="{B096EA29-7C94-00C9-2243-C5412C0377B9}"/>
          </ac:spMkLst>
        </pc:spChg>
        <pc:spChg chg="mod">
          <ac:chgData name="Inez Hillel" userId="807e568c-2205-4fd3-b989-00f97f5509c4" providerId="ADAL" clId="{B953D103-325A-41DB-9CE5-1AC5B337A573}" dt="2024-10-25T14:44:21.185" v="282" actId="20577"/>
          <ac:spMkLst>
            <pc:docMk/>
            <pc:sldMk cId="2760567259" sldId="284"/>
            <ac:spMk id="11" creationId="{1280483B-FFFF-24DC-CD21-A4E416754B83}"/>
          </ac:spMkLst>
        </pc:spChg>
        <pc:graphicFrameChg chg="mod">
          <ac:chgData name="Inez Hillel" userId="807e568c-2205-4fd3-b989-00f97f5509c4" providerId="ADAL" clId="{B953D103-325A-41DB-9CE5-1AC5B337A573}" dt="2024-10-24T15:45:08.564" v="250"/>
          <ac:graphicFrameMkLst>
            <pc:docMk/>
            <pc:sldMk cId="2760567259" sldId="284"/>
            <ac:graphicFrameMk id="4" creationId="{48AFE290-9973-D8F3-905A-45E1ABF72EE2}"/>
          </ac:graphicFrameMkLst>
        </pc:graphicFrameChg>
        <pc:cxnChg chg="add mod">
          <ac:chgData name="Inez Hillel" userId="807e568c-2205-4fd3-b989-00f97f5509c4" providerId="ADAL" clId="{B953D103-325A-41DB-9CE5-1AC5B337A573}" dt="2024-10-24T15:46:10.015" v="253" actId="14100"/>
          <ac:cxnSpMkLst>
            <pc:docMk/>
            <pc:sldMk cId="2760567259" sldId="284"/>
            <ac:cxnSpMk id="6" creationId="{5A159B89-0EF6-2AD9-E696-AC1F6160F392}"/>
          </ac:cxnSpMkLst>
        </pc:cxnChg>
        <pc:cxnChg chg="add mod">
          <ac:chgData name="Inez Hillel" userId="807e568c-2205-4fd3-b989-00f97f5509c4" providerId="ADAL" clId="{B953D103-325A-41DB-9CE5-1AC5B337A573}" dt="2024-10-24T15:44:54.814" v="247" actId="1076"/>
          <ac:cxnSpMkLst>
            <pc:docMk/>
            <pc:sldMk cId="2760567259" sldId="284"/>
            <ac:cxnSpMk id="8" creationId="{F0938A62-03D3-A71A-62FF-EF1A6495DDB7}"/>
          </ac:cxnSpMkLst>
        </pc:cxnChg>
      </pc:sldChg>
      <pc:sldChg chg="modSp mod">
        <pc:chgData name="Inez Hillel" userId="807e568c-2205-4fd3-b989-00f97f5509c4" providerId="ADAL" clId="{B953D103-325A-41DB-9CE5-1AC5B337A573}" dt="2024-10-25T16:21:08.230" v="415" actId="20577"/>
        <pc:sldMkLst>
          <pc:docMk/>
          <pc:sldMk cId="1030696016" sldId="285"/>
        </pc:sldMkLst>
        <pc:spChg chg="mod">
          <ac:chgData name="Inez Hillel" userId="807e568c-2205-4fd3-b989-00f97f5509c4" providerId="ADAL" clId="{B953D103-325A-41DB-9CE5-1AC5B337A573}" dt="2024-10-25T16:21:08.230" v="415" actId="20577"/>
          <ac:spMkLst>
            <pc:docMk/>
            <pc:sldMk cId="1030696016" sldId="285"/>
            <ac:spMk id="2" creationId="{B7C30BD5-7643-6697-F4D0-B595C7A09E53}"/>
          </ac:spMkLst>
        </pc:spChg>
        <pc:spChg chg="mod">
          <ac:chgData name="Inez Hillel" userId="807e568c-2205-4fd3-b989-00f97f5509c4" providerId="ADAL" clId="{B953D103-325A-41DB-9CE5-1AC5B337A573}" dt="2024-10-25T16:12:29.507" v="353"/>
          <ac:spMkLst>
            <pc:docMk/>
            <pc:sldMk cId="1030696016" sldId="285"/>
            <ac:spMk id="8" creationId="{187E1904-694D-3C15-4285-C4286787AD05}"/>
          </ac:spMkLst>
        </pc:spChg>
      </pc:sldChg>
      <pc:sldChg chg="modSp mod">
        <pc:chgData name="Inez Hillel" userId="807e568c-2205-4fd3-b989-00f97f5509c4" providerId="ADAL" clId="{B953D103-325A-41DB-9CE5-1AC5B337A573}" dt="2024-10-25T16:21:20.969" v="420" actId="20577"/>
        <pc:sldMkLst>
          <pc:docMk/>
          <pc:sldMk cId="1033785363" sldId="286"/>
        </pc:sldMkLst>
        <pc:spChg chg="mod">
          <ac:chgData name="Inez Hillel" userId="807e568c-2205-4fd3-b989-00f97f5509c4" providerId="ADAL" clId="{B953D103-325A-41DB-9CE5-1AC5B337A573}" dt="2024-10-25T16:21:20.969" v="420" actId="20577"/>
          <ac:spMkLst>
            <pc:docMk/>
            <pc:sldMk cId="1033785363" sldId="286"/>
            <ac:spMk id="2" creationId="{77C2C13F-62D5-551E-49F3-90C4E1FC4394}"/>
          </ac:spMkLst>
        </pc:spChg>
        <pc:spChg chg="mod">
          <ac:chgData name="Inez Hillel" userId="807e568c-2205-4fd3-b989-00f97f5509c4" providerId="ADAL" clId="{B953D103-325A-41DB-9CE5-1AC5B337A573}" dt="2024-10-25T16:14:00.042" v="390" actId="114"/>
          <ac:spMkLst>
            <pc:docMk/>
            <pc:sldMk cId="1033785363" sldId="286"/>
            <ac:spMk id="8" creationId="{D9F0B2EC-CE6C-E206-3E00-37798EF803E2}"/>
          </ac:spMkLst>
        </pc:spChg>
      </pc:sldChg>
      <pc:sldChg chg="modSp mod">
        <pc:chgData name="Inez Hillel" userId="807e568c-2205-4fd3-b989-00f97f5509c4" providerId="ADAL" clId="{B953D103-325A-41DB-9CE5-1AC5B337A573}" dt="2024-10-25T16:18:40.236" v="394" actId="20577"/>
        <pc:sldMkLst>
          <pc:docMk/>
          <pc:sldMk cId="1182598318" sldId="287"/>
        </pc:sldMkLst>
        <pc:spChg chg="mod">
          <ac:chgData name="Inez Hillel" userId="807e568c-2205-4fd3-b989-00f97f5509c4" providerId="ADAL" clId="{B953D103-325A-41DB-9CE5-1AC5B337A573}" dt="2024-10-25T16:18:40.236" v="394" actId="20577"/>
          <ac:spMkLst>
            <pc:docMk/>
            <pc:sldMk cId="1182598318" sldId="287"/>
            <ac:spMk id="7" creationId="{DF3BCF08-5D26-8056-D9FF-6EC40EE0F58F}"/>
          </ac:spMkLst>
        </pc:spChg>
        <pc:spChg chg="mod">
          <ac:chgData name="Inez Hillel" userId="807e568c-2205-4fd3-b989-00f97f5509c4" providerId="ADAL" clId="{B953D103-325A-41DB-9CE5-1AC5B337A573}" dt="2024-10-25T14:45:59.327" v="292" actId="20577"/>
          <ac:spMkLst>
            <pc:docMk/>
            <pc:sldMk cId="1182598318" sldId="287"/>
            <ac:spMk id="10" creationId="{879974D7-0382-4EAC-0115-1A73FAAEF045}"/>
          </ac:spMkLst>
        </pc:spChg>
      </pc:sldChg>
      <pc:sldChg chg="modSp mod">
        <pc:chgData name="Inez Hillel" userId="807e568c-2205-4fd3-b989-00f97f5509c4" providerId="ADAL" clId="{B953D103-325A-41DB-9CE5-1AC5B337A573}" dt="2024-10-25T16:21:11.918" v="416" actId="20577"/>
        <pc:sldMkLst>
          <pc:docMk/>
          <pc:sldMk cId="1500616284" sldId="288"/>
        </pc:sldMkLst>
        <pc:spChg chg="mod">
          <ac:chgData name="Inez Hillel" userId="807e568c-2205-4fd3-b989-00f97f5509c4" providerId="ADAL" clId="{B953D103-325A-41DB-9CE5-1AC5B337A573}" dt="2024-10-25T16:21:11.918" v="416" actId="20577"/>
          <ac:spMkLst>
            <pc:docMk/>
            <pc:sldMk cId="1500616284" sldId="288"/>
            <ac:spMk id="5" creationId="{CB5865DD-B3B6-E57E-8DEE-70A2891633CD}"/>
          </ac:spMkLst>
        </pc:spChg>
      </pc:sldChg>
      <pc:sldChg chg="modSp mod">
        <pc:chgData name="Inez Hillel" userId="807e568c-2205-4fd3-b989-00f97f5509c4" providerId="ADAL" clId="{B953D103-325A-41DB-9CE5-1AC5B337A573}" dt="2024-10-25T16:18:25.513" v="392" actId="20577"/>
        <pc:sldMkLst>
          <pc:docMk/>
          <pc:sldMk cId="276814812" sldId="290"/>
        </pc:sldMkLst>
        <pc:spChg chg="mod">
          <ac:chgData name="Inez Hillel" userId="807e568c-2205-4fd3-b989-00f97f5509c4" providerId="ADAL" clId="{B953D103-325A-41DB-9CE5-1AC5B337A573}" dt="2024-10-25T16:18:25.513" v="392" actId="20577"/>
          <ac:spMkLst>
            <pc:docMk/>
            <pc:sldMk cId="276814812" sldId="290"/>
            <ac:spMk id="13" creationId="{D2846143-DF11-3D3D-C66F-B50516B216C4}"/>
          </ac:spMkLst>
        </pc:spChg>
      </pc:sldChg>
      <pc:sldChg chg="modSp mod">
        <pc:chgData name="Inez Hillel" userId="807e568c-2205-4fd3-b989-00f97f5509c4" providerId="ADAL" clId="{B953D103-325A-41DB-9CE5-1AC5B337A573}" dt="2024-10-25T16:20:27.496" v="410" actId="20577"/>
        <pc:sldMkLst>
          <pc:docMk/>
          <pc:sldMk cId="3949126920" sldId="292"/>
        </pc:sldMkLst>
        <pc:spChg chg="mod">
          <ac:chgData name="Inez Hillel" userId="807e568c-2205-4fd3-b989-00f97f5509c4" providerId="ADAL" clId="{B953D103-325A-41DB-9CE5-1AC5B337A573}" dt="2024-10-25T16:20:27.496" v="410" actId="20577"/>
          <ac:spMkLst>
            <pc:docMk/>
            <pc:sldMk cId="3949126920" sldId="292"/>
            <ac:spMk id="2" creationId="{719A26EA-1CD8-189B-2641-CC5FFA8AA2B5}"/>
          </ac:spMkLst>
        </pc:spChg>
        <pc:spChg chg="mod">
          <ac:chgData name="Inez Hillel" userId="807e568c-2205-4fd3-b989-00f97f5509c4" providerId="ADAL" clId="{B953D103-325A-41DB-9CE5-1AC5B337A573}" dt="2024-10-25T14:46:10.584" v="298" actId="20577"/>
          <ac:spMkLst>
            <pc:docMk/>
            <pc:sldMk cId="3949126920" sldId="292"/>
            <ac:spMk id="12" creationId="{86B19EA4-4179-EA30-4685-8DDA0B6D87E9}"/>
          </ac:spMkLst>
        </pc:spChg>
      </pc:sldChg>
      <pc:sldChg chg="modSp mod">
        <pc:chgData name="Inez Hillel" userId="807e568c-2205-4fd3-b989-00f97f5509c4" providerId="ADAL" clId="{B953D103-325A-41DB-9CE5-1AC5B337A573}" dt="2024-10-25T16:20:50.127" v="412" actId="20577"/>
        <pc:sldMkLst>
          <pc:docMk/>
          <pc:sldMk cId="2886106559" sldId="293"/>
        </pc:sldMkLst>
        <pc:spChg chg="mod">
          <ac:chgData name="Inez Hillel" userId="807e568c-2205-4fd3-b989-00f97f5509c4" providerId="ADAL" clId="{B953D103-325A-41DB-9CE5-1AC5B337A573}" dt="2024-10-25T16:20:50.127" v="412" actId="20577"/>
          <ac:spMkLst>
            <pc:docMk/>
            <pc:sldMk cId="2886106559" sldId="293"/>
            <ac:spMk id="2" creationId="{90EBDDAA-3929-3AF0-6AD9-525860C77443}"/>
          </ac:spMkLst>
        </pc:spChg>
      </pc:sldChg>
      <pc:sldChg chg="modSp mod">
        <pc:chgData name="Inez Hillel" userId="807e568c-2205-4fd3-b989-00f97f5509c4" providerId="ADAL" clId="{B953D103-325A-41DB-9CE5-1AC5B337A573}" dt="2024-10-25T16:21:17.712" v="418" actId="20577"/>
        <pc:sldMkLst>
          <pc:docMk/>
          <pc:sldMk cId="595014656" sldId="294"/>
        </pc:sldMkLst>
        <pc:spChg chg="mod">
          <ac:chgData name="Inez Hillel" userId="807e568c-2205-4fd3-b989-00f97f5509c4" providerId="ADAL" clId="{B953D103-325A-41DB-9CE5-1AC5B337A573}" dt="2024-10-25T16:21:17.712" v="418" actId="20577"/>
          <ac:spMkLst>
            <pc:docMk/>
            <pc:sldMk cId="595014656" sldId="294"/>
            <ac:spMk id="5" creationId="{38EB017B-51CD-22EF-3256-11F4690EAC75}"/>
          </ac:spMkLst>
        </pc:spChg>
      </pc:sldChg>
      <pc:sldChg chg="addSp delSp modSp del mod setBg setFolMasterObjs">
        <pc:chgData name="Inez Hillel" userId="807e568c-2205-4fd3-b989-00f97f5509c4" providerId="ADAL" clId="{B953D103-325A-41DB-9CE5-1AC5B337A573}" dt="2024-10-24T15:47:46.925" v="267" actId="47"/>
        <pc:sldMkLst>
          <pc:docMk/>
          <pc:sldMk cId="640311730" sldId="295"/>
        </pc:sldMkLst>
        <pc:spChg chg="del">
          <ac:chgData name="Inez Hillel" userId="807e568c-2205-4fd3-b989-00f97f5509c4" providerId="ADAL" clId="{B953D103-325A-41DB-9CE5-1AC5B337A573}" dt="2024-10-24T15:47:03.195" v="255" actId="478"/>
          <ac:spMkLst>
            <pc:docMk/>
            <pc:sldMk cId="640311730" sldId="295"/>
            <ac:spMk id="3" creationId="{AB391A56-885C-E1B2-69E5-10C18294B38A}"/>
          </ac:spMkLst>
        </pc:spChg>
        <pc:spChg chg="mod">
          <ac:chgData name="Inez Hillel" userId="807e568c-2205-4fd3-b989-00f97f5509c4" providerId="ADAL" clId="{B953D103-325A-41DB-9CE5-1AC5B337A573}" dt="2024-10-24T15:47:20.788" v="259" actId="26606"/>
          <ac:spMkLst>
            <pc:docMk/>
            <pc:sldMk cId="640311730" sldId="295"/>
            <ac:spMk id="5" creationId="{58B878ED-E2D1-45F7-2C2F-9572D65A7A78}"/>
          </ac:spMkLst>
        </pc:spChg>
        <pc:spChg chg="add del mod">
          <ac:chgData name="Inez Hillel" userId="807e568c-2205-4fd3-b989-00f97f5509c4" providerId="ADAL" clId="{B953D103-325A-41DB-9CE5-1AC5B337A573}" dt="2024-10-24T15:34:49.807" v="81"/>
          <ac:spMkLst>
            <pc:docMk/>
            <pc:sldMk cId="640311730" sldId="295"/>
            <ac:spMk id="8" creationId="{CB723B1E-21C1-4734-FD71-1338A30245AE}"/>
          </ac:spMkLst>
        </pc:spChg>
        <pc:spChg chg="add mod">
          <ac:chgData name="Inez Hillel" userId="807e568c-2205-4fd3-b989-00f97f5509c4" providerId="ADAL" clId="{B953D103-325A-41DB-9CE5-1AC5B337A573}" dt="2024-10-24T15:34:18.869" v="72"/>
          <ac:spMkLst>
            <pc:docMk/>
            <pc:sldMk cId="640311730" sldId="295"/>
            <ac:spMk id="10" creationId="{8488F1F0-3358-4F7C-92E4-C5A30542B6B5}"/>
          </ac:spMkLst>
        </pc:spChg>
        <pc:spChg chg="mod">
          <ac:chgData name="Inez Hillel" userId="807e568c-2205-4fd3-b989-00f97f5509c4" providerId="ADAL" clId="{B953D103-325A-41DB-9CE5-1AC5B337A573}" dt="2024-10-24T15:47:20.788" v="259" actId="26606"/>
          <ac:spMkLst>
            <pc:docMk/>
            <pc:sldMk cId="640311730" sldId="295"/>
            <ac:spMk id="13" creationId="{075ECF0D-928D-7729-4422-1255AABA2A90}"/>
          </ac:spMkLst>
        </pc:spChg>
        <pc:spChg chg="add">
          <ac:chgData name="Inez Hillel" userId="807e568c-2205-4fd3-b989-00f97f5509c4" providerId="ADAL" clId="{B953D103-325A-41DB-9CE5-1AC5B337A573}" dt="2024-10-24T15:47:20.788" v="259" actId="26606"/>
          <ac:spMkLst>
            <pc:docMk/>
            <pc:sldMk cId="640311730" sldId="295"/>
            <ac:spMk id="15" creationId="{A4AC5506-6312-4701-8D3C-40187889A947}"/>
          </ac:spMkLst>
        </pc:spChg>
        <pc:spChg chg="add del">
          <ac:chgData name="Inez Hillel" userId="807e568c-2205-4fd3-b989-00f97f5509c4" providerId="ADAL" clId="{B953D103-325A-41DB-9CE5-1AC5B337A573}" dt="2024-10-24T15:47:10.746" v="257" actId="26606"/>
          <ac:spMkLst>
            <pc:docMk/>
            <pc:sldMk cId="640311730" sldId="295"/>
            <ac:spMk id="18" creationId="{A4AC5506-6312-4701-8D3C-40187889A947}"/>
          </ac:spMkLst>
        </pc:spChg>
        <pc:graphicFrameChg chg="add del mod modGraphic">
          <ac:chgData name="Inez Hillel" userId="807e568c-2205-4fd3-b989-00f97f5509c4" providerId="ADAL" clId="{B953D103-325A-41DB-9CE5-1AC5B337A573}" dt="2024-10-24T15:31:34.714" v="52" actId="478"/>
          <ac:graphicFrameMkLst>
            <pc:docMk/>
            <pc:sldMk cId="640311730" sldId="295"/>
            <ac:graphicFrameMk id="2" creationId="{9C3AC753-2B25-C2FE-C8F7-55C552A4E1B0}"/>
          </ac:graphicFrameMkLst>
        </pc:graphicFrameChg>
        <pc:graphicFrameChg chg="del">
          <ac:chgData name="Inez Hillel" userId="807e568c-2205-4fd3-b989-00f97f5509c4" providerId="ADAL" clId="{B953D103-325A-41DB-9CE5-1AC5B337A573}" dt="2024-10-24T15:30:43.916" v="45" actId="478"/>
          <ac:graphicFrameMkLst>
            <pc:docMk/>
            <pc:sldMk cId="640311730" sldId="295"/>
            <ac:graphicFrameMk id="4" creationId="{53A3FBCF-2F58-B5E6-8793-217FCD31F8F2}"/>
          </ac:graphicFrameMkLst>
        </pc:graphicFrameChg>
        <pc:graphicFrameChg chg="add del mod">
          <ac:chgData name="Inez Hillel" userId="807e568c-2205-4fd3-b989-00f97f5509c4" providerId="ADAL" clId="{B953D103-325A-41DB-9CE5-1AC5B337A573}" dt="2024-10-24T15:32:42.639" v="55" actId="478"/>
          <ac:graphicFrameMkLst>
            <pc:docMk/>
            <pc:sldMk cId="640311730" sldId="295"/>
            <ac:graphicFrameMk id="6" creationId="{F6414C18-181F-86B7-BF61-116E425DB4F4}"/>
          </ac:graphicFrameMkLst>
        </pc:graphicFrameChg>
        <pc:graphicFrameChg chg="add del mod modGraphic">
          <ac:chgData name="Inez Hillel" userId="807e568c-2205-4fd3-b989-00f97f5509c4" providerId="ADAL" clId="{B953D103-325A-41DB-9CE5-1AC5B337A573}" dt="2024-10-24T15:34:48.357" v="78" actId="14100"/>
          <ac:graphicFrameMkLst>
            <pc:docMk/>
            <pc:sldMk cId="640311730" sldId="295"/>
            <ac:graphicFrameMk id="7" creationId="{CBC235EA-5B4C-F944-5E8E-0EEE3CD71E84}"/>
          </ac:graphicFrameMkLst>
        </pc:graphicFrameChg>
        <pc:graphicFrameChg chg="add mod modGraphic">
          <ac:chgData name="Inez Hillel" userId="807e568c-2205-4fd3-b989-00f97f5509c4" providerId="ADAL" clId="{B953D103-325A-41DB-9CE5-1AC5B337A573}" dt="2024-10-24T15:34:18.104" v="70" actId="1076"/>
          <ac:graphicFrameMkLst>
            <pc:docMk/>
            <pc:sldMk cId="640311730" sldId="295"/>
            <ac:graphicFrameMk id="9" creationId="{E5AABE86-B700-80A9-2498-65676758CE53}"/>
          </ac:graphicFrameMkLst>
        </pc:graphicFrameChg>
        <pc:graphicFrameChg chg="add mod">
          <ac:chgData name="Inez Hillel" userId="807e568c-2205-4fd3-b989-00f97f5509c4" providerId="ADAL" clId="{B953D103-325A-41DB-9CE5-1AC5B337A573}" dt="2024-10-24T15:34:30.997" v="73"/>
          <ac:graphicFrameMkLst>
            <pc:docMk/>
            <pc:sldMk cId="640311730" sldId="295"/>
            <ac:graphicFrameMk id="11" creationId="{9F996C3A-1F4F-805E-610E-D87248E672E3}"/>
          </ac:graphicFrameMkLst>
        </pc:graphicFrameChg>
        <pc:graphicFrameChg chg="add del mod modGraphic">
          <ac:chgData name="Inez Hillel" userId="807e568c-2205-4fd3-b989-00f97f5509c4" providerId="ADAL" clId="{B953D103-325A-41DB-9CE5-1AC5B337A573}" dt="2024-10-24T15:47:28.861" v="260" actId="21"/>
          <ac:graphicFrameMkLst>
            <pc:docMk/>
            <pc:sldMk cId="640311730" sldId="295"/>
            <ac:graphicFrameMk id="12" creationId="{BAA02652-5F75-9F72-2207-E8FD74CC97C0}"/>
          </ac:graphicFrameMkLst>
        </pc:graphicFrameChg>
      </pc:sldChg>
      <pc:sldChg chg="add del">
        <pc:chgData name="Inez Hillel" userId="807e568c-2205-4fd3-b989-00f97f5509c4" providerId="ADAL" clId="{B953D103-325A-41DB-9CE5-1AC5B337A573}" dt="2024-10-24T15:31:37.391" v="53" actId="47"/>
        <pc:sldMkLst>
          <pc:docMk/>
          <pc:sldMk cId="2970247758" sldId="296"/>
        </pc:sldMkLst>
      </pc:sldChg>
      <pc:sldChg chg="addSp delSp modSp add mod">
        <pc:chgData name="Inez Hillel" userId="807e568c-2205-4fd3-b989-00f97f5509c4" providerId="ADAL" clId="{B953D103-325A-41DB-9CE5-1AC5B337A573}" dt="2024-10-25T16:21:29.759" v="421" actId="20577"/>
        <pc:sldMkLst>
          <pc:docMk/>
          <pc:sldMk cId="3962108745" sldId="296"/>
        </pc:sldMkLst>
        <pc:spChg chg="add mod">
          <ac:chgData name="Inez Hillel" userId="807e568c-2205-4fd3-b989-00f97f5509c4" providerId="ADAL" clId="{B953D103-325A-41DB-9CE5-1AC5B337A573}" dt="2024-10-25T16:12:49.676" v="360" actId="14100"/>
          <ac:spMkLst>
            <pc:docMk/>
            <pc:sldMk cId="3962108745" sldId="296"/>
            <ac:spMk id="4" creationId="{9FB36E4B-7542-8C03-5337-05275483E95C}"/>
          </ac:spMkLst>
        </pc:spChg>
        <pc:spChg chg="mod">
          <ac:chgData name="Inez Hillel" userId="807e568c-2205-4fd3-b989-00f97f5509c4" providerId="ADAL" clId="{B953D103-325A-41DB-9CE5-1AC5B337A573}" dt="2024-10-25T16:21:29.759" v="421" actId="20577"/>
          <ac:spMkLst>
            <pc:docMk/>
            <pc:sldMk cId="3962108745" sldId="296"/>
            <ac:spMk id="13" creationId="{506FE61D-D6D5-C21E-E29C-FEB3334B1520}"/>
          </ac:spMkLst>
        </pc:spChg>
        <pc:graphicFrameChg chg="add mod modGraphic">
          <ac:chgData name="Inez Hillel" userId="807e568c-2205-4fd3-b989-00f97f5509c4" providerId="ADAL" clId="{B953D103-325A-41DB-9CE5-1AC5B337A573}" dt="2024-10-24T15:47:44.838" v="266" actId="14100"/>
          <ac:graphicFrameMkLst>
            <pc:docMk/>
            <pc:sldMk cId="3962108745" sldId="296"/>
            <ac:graphicFrameMk id="2" creationId="{BAA02652-5F75-9F72-2207-E8FD74CC97C0}"/>
          </ac:graphicFrameMkLst>
        </pc:graphicFrameChg>
        <pc:graphicFrameChg chg="del modGraphic">
          <ac:chgData name="Inez Hillel" userId="807e568c-2205-4fd3-b989-00f97f5509c4" providerId="ADAL" clId="{B953D103-325A-41DB-9CE5-1AC5B337A573}" dt="2024-10-24T15:47:37.255" v="262" actId="478"/>
          <ac:graphicFrameMkLst>
            <pc:docMk/>
            <pc:sldMk cId="3962108745" sldId="296"/>
            <ac:graphicFrameMk id="12" creationId="{9188DB4C-82D1-BAFB-F44E-9E891F237938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cslsottawa-my.sharepoint.com/personal/inezhillel_cslsottawa_onmicrosoft_com/Documents/CSLS%20Master%20Folder/Administrative%20Stuff/Ali/Natural%20Resources/LP%201961%20data.csv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https://cslsottawa-my.sharepoint.com/personal/inezhillel_cslsottawa_onmicrosoft_com/Documents/CSLS%20Master%20Folder/Administrative%20Stuff/Ali/Natural%20Resources/LP%20and%20other%20measures.csv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https://cslsottawa-my.sharepoint.com/personal/inezhillel_cslsottawa_onmicrosoft_com/Documents/CSLS%20Master%20Folder/Administrative%20Stuff/Ali/Natural%20Resources/K_L%20Ratio.csv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https://cslsottawa-my.sharepoint.com/personal/inezhillel_cslsottawa_onmicrosoft_com/Documents/CSLS%20Master%20Folder/Administrative%20Stuff/Ali/Natural%20Resources/Innovation%20Rate.csv" TargetMode="Externa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isa\OneDrive%20-%20Centre%20for%20the%20Study%20of%20Living%20Standards\CSLS%20Master%20Folder\Administrative%20Stuff\Ali\Natural%20Resources\R&amp;D%20Performers.csv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isa\OneDrive%20-%20Centre%20for%20the%20Study%20of%20Living%20Standards\CSLS%20Master%20Folder\Administrative%20Stuff\Ali\Natural%20Resources\R&amp;D%20Performers.csv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isa\OneDrive%20-%20Centre%20for%20the%20Study%20of%20Living%20Standards\CSLS%20Master%20Folder\Administrative%20Stuff\Ali\Natural%20Resources\R&amp;D%20In_house.csv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cslsottawa-my.sharepoint.com/personal/inezhillel_cslsottawa_onmicrosoft_com/Documents/CSLS%20Master%20Folder/Administrative%20Stuff/Ali/Natural%20Resources/TFP%20data.csv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cslsottawa-my.sharepoint.com/personal/inezhillel_cslsottawa_onmicrosoft_com/Documents/CSLS%20Master%20Folder/Administrative%20Stuff/Ali/Natural%20Resources/LP%20and%20other%20measures.csv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cslsottawa-my.sharepoint.com/personal/inezhillel_cslsottawa_onmicrosoft_com/Documents/CSLS%20Master%20Folder/Administrative%20Stuff/Ali/Natural%20Resources/LP%20and%20other%20measures.csv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cslsottawa-my.sharepoint.com/personal/inezhillel_cslsottawa_onmicrosoft_com/Documents/CSLS%20Master%20Folder/Administrative%20Stuff/Ali/Natural%20Resources/LP%20and%20other%20measures.csv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cslsottawa-my.sharepoint.com/personal/inezhillel_cslsottawa_onmicrosoft_com/Documents/CSLS%20Master%20Folder/Administrative%20Stuff/Ali/Natural%20Resources/LP%20and%20other%20measures.csv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cslsottawa-my.sharepoint.com/personal/inezhillel_cslsottawa_onmicrosoft_com/Documents/CSLS%20Master%20Folder/Administrative%20Stuff/Ali/Natural%20Resources/LP%20and%20other%20measures.csv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cslsottawa-my.sharepoint.com/personal/inezhillel_cslsottawa_onmicrosoft_com/Documents/CSLS%20Master%20Folder/Administrative%20Stuff/Ali/Natural%20Resources/LP%20and%20other%20measures.csv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https://cslsottawa-my.sharepoint.com/personal/inezhillel_cslsottawa_onmicrosoft_com/Documents/CSLS%20Master%20Folder/Administrative%20Stuff/Ali/Natural%20Resources/LP%20and%20other%20measures.csv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877826747066457E-2"/>
          <c:y val="7.229281416335355E-2"/>
          <c:w val="0.92285493001899355"/>
          <c:h val="0.8157756504913084"/>
        </c:manualLayout>
      </c:layout>
      <c:lineChart>
        <c:grouping val="standard"/>
        <c:varyColors val="0"/>
        <c:ser>
          <c:idx val="0"/>
          <c:order val="0"/>
          <c:tx>
            <c:strRef>
              <c:f>'[LP 1961 data.csv]LP 1961 data'!$A$13</c:f>
              <c:strCache>
                <c:ptCount val="1"/>
                <c:pt idx="0">
                  <c:v>Business sector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38"/>
              <c:layout>
                <c:manualLayout>
                  <c:x val="-0.20678246484698098"/>
                  <c:y val="0.16270888302550571"/>
                </c:manualLayout>
              </c:layout>
              <c:tx>
                <c:rich>
                  <a:bodyPr/>
                  <a:lstStyle/>
                  <a:p>
                    <a:r>
                      <a:rPr lang="en-US" sz="900" b="0" i="0" u="none" strike="noStrike" baseline="0">
                        <a:effectLst/>
                      </a:rPr>
                      <a:t>1961-1999: 2.25 %</a:t>
                    </a:r>
                    <a:r>
                      <a:rPr lang="en-US" sz="900" b="0" i="0" u="none" strike="noStrike" baseline="0"/>
                      <a:t> 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F51-4522-9D70-9555EA3D1787}"/>
                </c:ext>
              </c:extLst>
            </c:dLbl>
            <c:dLbl>
              <c:idx val="52"/>
              <c:layout>
                <c:manualLayout>
                  <c:x val="-0.19320843091334894"/>
                  <c:y val="0.23306948109058928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1999-2013: 1.14% 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3F51-4522-9D70-9555EA3D1787}"/>
                </c:ext>
              </c:extLst>
            </c:dLbl>
            <c:dLbl>
              <c:idx val="61"/>
              <c:layout>
                <c:manualLayout>
                  <c:x val="0"/>
                  <c:y val="0.21547933157431831"/>
                </c:manualLayout>
              </c:layout>
              <c:tx>
                <c:rich>
                  <a:bodyPr/>
                  <a:lstStyle/>
                  <a:p>
                    <a:r>
                      <a:rPr lang="en-US" sz="900" b="0" i="0" u="none" strike="noStrike" baseline="0">
                        <a:effectLst/>
                      </a:rPr>
                      <a:t>2013-2022:</a:t>
                    </a:r>
                    <a:r>
                      <a:rPr lang="en-US" sz="900" b="0" i="0" u="none" strike="noStrike" baseline="0"/>
                      <a:t> </a:t>
                    </a:r>
                    <a:r>
                      <a:rPr lang="en-US" sz="900" b="0" i="0" u="none" strike="noStrike" baseline="0">
                        <a:effectLst/>
                      </a:rPr>
                      <a:t>1.02 %</a:t>
                    </a:r>
                    <a:r>
                      <a:rPr lang="en-US" sz="900" b="0" i="0" u="none" strike="noStrike" baseline="0"/>
                      <a:t> 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3F51-4522-9D70-9555EA3D17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'[LP 1961 data.csv]LP 1961 data'!$B$12:$BK$12</c:f>
              <c:numCache>
                <c:formatCode>General</c:formatCode>
                <c:ptCount val="62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  <c:pt idx="56">
                  <c:v>2017</c:v>
                </c:pt>
                <c:pt idx="57">
                  <c:v>2018</c:v>
                </c:pt>
                <c:pt idx="58">
                  <c:v>2019</c:v>
                </c:pt>
                <c:pt idx="59">
                  <c:v>2020</c:v>
                </c:pt>
                <c:pt idx="60">
                  <c:v>2021</c:v>
                </c:pt>
                <c:pt idx="61">
                  <c:v>2022</c:v>
                </c:pt>
              </c:numCache>
            </c:numRef>
          </c:cat>
          <c:val>
            <c:numRef>
              <c:f>'[LP 1961 data.csv]LP 1961 data'!$B$13:$BK$13</c:f>
              <c:numCache>
                <c:formatCode>General</c:formatCode>
                <c:ptCount val="62"/>
                <c:pt idx="0">
                  <c:v>34.555999999999997</c:v>
                </c:pt>
                <c:pt idx="1">
                  <c:v>36.161000000000001</c:v>
                </c:pt>
                <c:pt idx="2">
                  <c:v>37.771999999999998</c:v>
                </c:pt>
                <c:pt idx="3">
                  <c:v>39.323999999999998</c:v>
                </c:pt>
                <c:pt idx="4">
                  <c:v>40.988999999999997</c:v>
                </c:pt>
                <c:pt idx="5">
                  <c:v>41.99</c:v>
                </c:pt>
                <c:pt idx="6">
                  <c:v>42.393999999999998</c:v>
                </c:pt>
                <c:pt idx="7">
                  <c:v>45.011000000000003</c:v>
                </c:pt>
                <c:pt idx="8">
                  <c:v>46.472000000000001</c:v>
                </c:pt>
                <c:pt idx="9">
                  <c:v>48.101999999999997</c:v>
                </c:pt>
                <c:pt idx="10">
                  <c:v>49.271999999999998</c:v>
                </c:pt>
                <c:pt idx="11">
                  <c:v>51.220999999999997</c:v>
                </c:pt>
                <c:pt idx="12">
                  <c:v>52.491999999999997</c:v>
                </c:pt>
                <c:pt idx="13">
                  <c:v>52.645000000000003</c:v>
                </c:pt>
                <c:pt idx="14">
                  <c:v>53.61</c:v>
                </c:pt>
                <c:pt idx="15">
                  <c:v>57.417000000000002</c:v>
                </c:pt>
                <c:pt idx="16">
                  <c:v>59.622</c:v>
                </c:pt>
                <c:pt idx="17">
                  <c:v>60.021999999999998</c:v>
                </c:pt>
                <c:pt idx="18">
                  <c:v>59.348999999999997</c:v>
                </c:pt>
                <c:pt idx="19">
                  <c:v>59.36</c:v>
                </c:pt>
                <c:pt idx="20">
                  <c:v>60.54</c:v>
                </c:pt>
                <c:pt idx="21">
                  <c:v>62.064</c:v>
                </c:pt>
                <c:pt idx="22">
                  <c:v>64.108000000000004</c:v>
                </c:pt>
                <c:pt idx="23">
                  <c:v>66.186000000000007</c:v>
                </c:pt>
                <c:pt idx="24">
                  <c:v>66.977999999999994</c:v>
                </c:pt>
                <c:pt idx="25">
                  <c:v>66.497</c:v>
                </c:pt>
                <c:pt idx="26">
                  <c:v>67.067999999999998</c:v>
                </c:pt>
                <c:pt idx="27">
                  <c:v>68.134</c:v>
                </c:pt>
                <c:pt idx="28">
                  <c:v>68.463999999999999</c:v>
                </c:pt>
                <c:pt idx="29">
                  <c:v>68.504000000000005</c:v>
                </c:pt>
                <c:pt idx="30">
                  <c:v>68.41</c:v>
                </c:pt>
                <c:pt idx="31">
                  <c:v>69.984999999999999</c:v>
                </c:pt>
                <c:pt idx="32">
                  <c:v>71.150000000000006</c:v>
                </c:pt>
                <c:pt idx="33">
                  <c:v>72.897000000000006</c:v>
                </c:pt>
                <c:pt idx="34">
                  <c:v>73.625</c:v>
                </c:pt>
                <c:pt idx="35">
                  <c:v>73.236000000000004</c:v>
                </c:pt>
                <c:pt idx="36">
                  <c:v>75.527000000000001</c:v>
                </c:pt>
                <c:pt idx="37">
                  <c:v>77.424999999999997</c:v>
                </c:pt>
                <c:pt idx="38">
                  <c:v>80.459000000000003</c:v>
                </c:pt>
                <c:pt idx="39">
                  <c:v>84.063000000000002</c:v>
                </c:pt>
                <c:pt idx="40">
                  <c:v>85.4</c:v>
                </c:pt>
                <c:pt idx="41">
                  <c:v>86.667000000000002</c:v>
                </c:pt>
                <c:pt idx="42">
                  <c:v>87.010999999999996</c:v>
                </c:pt>
                <c:pt idx="43">
                  <c:v>87.524000000000001</c:v>
                </c:pt>
                <c:pt idx="44">
                  <c:v>89.384</c:v>
                </c:pt>
                <c:pt idx="45">
                  <c:v>90.811000000000007</c:v>
                </c:pt>
                <c:pt idx="46">
                  <c:v>91.042000000000002</c:v>
                </c:pt>
                <c:pt idx="47">
                  <c:v>90.082999999999998</c:v>
                </c:pt>
                <c:pt idx="48">
                  <c:v>89.173000000000002</c:v>
                </c:pt>
                <c:pt idx="49">
                  <c:v>90.418000000000006</c:v>
                </c:pt>
                <c:pt idx="50">
                  <c:v>92.498999999999995</c:v>
                </c:pt>
                <c:pt idx="51">
                  <c:v>92.44</c:v>
                </c:pt>
                <c:pt idx="52">
                  <c:v>94.254999999999995</c:v>
                </c:pt>
                <c:pt idx="53">
                  <c:v>97.677000000000007</c:v>
                </c:pt>
                <c:pt idx="54">
                  <c:v>97.534999999999997</c:v>
                </c:pt>
                <c:pt idx="55">
                  <c:v>98.281999999999996</c:v>
                </c:pt>
                <c:pt idx="56">
                  <c:v>100</c:v>
                </c:pt>
                <c:pt idx="57">
                  <c:v>100.34099999999999</c:v>
                </c:pt>
                <c:pt idx="58">
                  <c:v>100.901</c:v>
                </c:pt>
                <c:pt idx="59">
                  <c:v>110.089</c:v>
                </c:pt>
                <c:pt idx="60">
                  <c:v>103.842</c:v>
                </c:pt>
                <c:pt idx="61">
                  <c:v>103.24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F51-4522-9D70-9555EA3D1787}"/>
            </c:ext>
          </c:extLst>
        </c:ser>
        <c:ser>
          <c:idx val="1"/>
          <c:order val="1"/>
          <c:tx>
            <c:strRef>
              <c:f>'[LP 1961 data.csv]LP 1961 data'!$A$14</c:f>
              <c:strCache>
                <c:ptCount val="1"/>
                <c:pt idx="0">
                  <c:v>Mining and oil and gas extraction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38"/>
              <c:layout>
                <c:manualLayout>
                  <c:x val="-0.20301975572725547"/>
                  <c:y val="-1.759014951627089E-2"/>
                </c:manualLayout>
              </c:layout>
              <c:tx>
                <c:rich>
                  <a:bodyPr/>
                  <a:lstStyle/>
                  <a:p>
                    <a:r>
                      <a:rPr lang="en-US" sz="900" b="0" i="0" u="none" strike="noStrike" baseline="0">
                        <a:effectLst/>
                      </a:rPr>
                      <a:t>1961-1999</a:t>
                    </a:r>
                    <a:r>
                      <a:rPr lang="en-US" sz="900" b="0" i="0" u="none" strike="noStrike" baseline="0"/>
                      <a:t> : </a:t>
                    </a:r>
                    <a:r>
                      <a:rPr lang="en-US" sz="900" b="0" i="0" u="none" strike="noStrike" baseline="0">
                        <a:effectLst/>
                      </a:rPr>
                      <a:t>1.78 %</a:t>
                    </a:r>
                    <a:r>
                      <a:rPr lang="en-US" sz="900" b="0" i="0" u="none" strike="noStrike" baseline="0"/>
                      <a:t> 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F51-4522-9D70-9555EA3D1787}"/>
                </c:ext>
              </c:extLst>
            </c:dLbl>
            <c:dLbl>
              <c:idx val="52"/>
              <c:layout>
                <c:manualLayout>
                  <c:x val="-0.18345042935206871"/>
                  <c:y val="-0.31222515391380834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1999-2013: </a:t>
                    </a:r>
                    <a:r>
                      <a:rPr lang="en-US" sz="900" b="0" i="0" u="none" strike="noStrike" baseline="0">
                        <a:effectLst/>
                      </a:rPr>
                      <a:t>-4.07</a:t>
                    </a:r>
                    <a:r>
                      <a:rPr lang="en-US" sz="900" b="0" i="0" u="none" strike="noStrike" baseline="0"/>
                      <a:t> %</a:t>
                    </a:r>
                    <a:r>
                      <a:rPr lang="en-US" baseline="0"/>
                      <a:t> 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3F51-4522-9D70-9555EA3D1787}"/>
                </c:ext>
              </c:extLst>
            </c:dLbl>
            <c:dLbl>
              <c:idx val="61"/>
              <c:layout>
                <c:manualLayout>
                  <c:x val="-6.0530343543122684E-4"/>
                  <c:y val="-0.17590149516270889"/>
                </c:manualLayout>
              </c:layout>
              <c:tx>
                <c:rich>
                  <a:bodyPr/>
                  <a:lstStyle/>
                  <a:p>
                    <a:r>
                      <a:rPr lang="en-US" sz="900" b="0" i="0" u="none" strike="noStrike" baseline="0">
                        <a:effectLst/>
                      </a:rPr>
                      <a:t>2013-2022:</a:t>
                    </a:r>
                    <a:r>
                      <a:rPr lang="en-US" sz="900" b="0" i="0" u="none" strike="noStrike" baseline="0"/>
                      <a:t> </a:t>
                    </a:r>
                    <a:r>
                      <a:rPr lang="en-US" sz="900" b="0" i="0" u="none" strike="noStrike" baseline="0">
                        <a:effectLst/>
                      </a:rPr>
                      <a:t>3.49%</a:t>
                    </a:r>
                    <a:r>
                      <a:rPr lang="en-US" sz="900" b="0" i="0" u="none" strike="noStrike" baseline="0"/>
                      <a:t> 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3F51-4522-9D70-9555EA3D17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'[LP 1961 data.csv]LP 1961 data'!$B$12:$BK$12</c:f>
              <c:numCache>
                <c:formatCode>General</c:formatCode>
                <c:ptCount val="62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  <c:pt idx="56">
                  <c:v>2017</c:v>
                </c:pt>
                <c:pt idx="57">
                  <c:v>2018</c:v>
                </c:pt>
                <c:pt idx="58">
                  <c:v>2019</c:v>
                </c:pt>
                <c:pt idx="59">
                  <c:v>2020</c:v>
                </c:pt>
                <c:pt idx="60">
                  <c:v>2021</c:v>
                </c:pt>
                <c:pt idx="61">
                  <c:v>2022</c:v>
                </c:pt>
              </c:numCache>
            </c:numRef>
          </c:cat>
          <c:val>
            <c:numRef>
              <c:f>'[LP 1961 data.csv]LP 1961 data'!$B$14:$BK$14</c:f>
              <c:numCache>
                <c:formatCode>General</c:formatCode>
                <c:ptCount val="62"/>
                <c:pt idx="0">
                  <c:v>65.75</c:v>
                </c:pt>
                <c:pt idx="1">
                  <c:v>66.200999999999993</c:v>
                </c:pt>
                <c:pt idx="2">
                  <c:v>72.296999999999997</c:v>
                </c:pt>
                <c:pt idx="3">
                  <c:v>83.076999999999998</c:v>
                </c:pt>
                <c:pt idx="4">
                  <c:v>78.656000000000006</c:v>
                </c:pt>
                <c:pt idx="5">
                  <c:v>79.456999999999994</c:v>
                </c:pt>
                <c:pt idx="6">
                  <c:v>87.786000000000001</c:v>
                </c:pt>
                <c:pt idx="7">
                  <c:v>96.337000000000003</c:v>
                </c:pt>
                <c:pt idx="8">
                  <c:v>103.982</c:v>
                </c:pt>
                <c:pt idx="9">
                  <c:v>103.22199999999999</c:v>
                </c:pt>
                <c:pt idx="10">
                  <c:v>98.542000000000002</c:v>
                </c:pt>
                <c:pt idx="11">
                  <c:v>107.182</c:v>
                </c:pt>
                <c:pt idx="12">
                  <c:v>121.386</c:v>
                </c:pt>
                <c:pt idx="13">
                  <c:v>106.679</c:v>
                </c:pt>
                <c:pt idx="14">
                  <c:v>99.984999999999999</c:v>
                </c:pt>
                <c:pt idx="15">
                  <c:v>98.68</c:v>
                </c:pt>
                <c:pt idx="16">
                  <c:v>96.76</c:v>
                </c:pt>
                <c:pt idx="17">
                  <c:v>92.369</c:v>
                </c:pt>
                <c:pt idx="18">
                  <c:v>90.117999999999995</c:v>
                </c:pt>
                <c:pt idx="19">
                  <c:v>78.73</c:v>
                </c:pt>
                <c:pt idx="20">
                  <c:v>75.834000000000003</c:v>
                </c:pt>
                <c:pt idx="21">
                  <c:v>79.429000000000002</c:v>
                </c:pt>
                <c:pt idx="22">
                  <c:v>87.301000000000002</c:v>
                </c:pt>
                <c:pt idx="23">
                  <c:v>88.412000000000006</c:v>
                </c:pt>
                <c:pt idx="24">
                  <c:v>89.741</c:v>
                </c:pt>
                <c:pt idx="25">
                  <c:v>87.320999999999998</c:v>
                </c:pt>
                <c:pt idx="26">
                  <c:v>93.179000000000002</c:v>
                </c:pt>
                <c:pt idx="27">
                  <c:v>97.918000000000006</c:v>
                </c:pt>
                <c:pt idx="28">
                  <c:v>93.519000000000005</c:v>
                </c:pt>
                <c:pt idx="29">
                  <c:v>94.635999999999996</c:v>
                </c:pt>
                <c:pt idx="30">
                  <c:v>99.998999999999995</c:v>
                </c:pt>
                <c:pt idx="31">
                  <c:v>111.148</c:v>
                </c:pt>
                <c:pt idx="32">
                  <c:v>120.79900000000001</c:v>
                </c:pt>
                <c:pt idx="33">
                  <c:v>112.703</c:v>
                </c:pt>
                <c:pt idx="34">
                  <c:v>112.87</c:v>
                </c:pt>
                <c:pt idx="35">
                  <c:v>110.056</c:v>
                </c:pt>
                <c:pt idx="36">
                  <c:v>105.968</c:v>
                </c:pt>
                <c:pt idx="37">
                  <c:v>119.521</c:v>
                </c:pt>
                <c:pt idx="38">
                  <c:v>128.721</c:v>
                </c:pt>
                <c:pt idx="39">
                  <c:v>120.194</c:v>
                </c:pt>
                <c:pt idx="40">
                  <c:v>112.86199999999999</c:v>
                </c:pt>
                <c:pt idx="41">
                  <c:v>123.36199999999999</c:v>
                </c:pt>
                <c:pt idx="42">
                  <c:v>119.70699999999999</c:v>
                </c:pt>
                <c:pt idx="43">
                  <c:v>110.63500000000001</c:v>
                </c:pt>
                <c:pt idx="44">
                  <c:v>99.631</c:v>
                </c:pt>
                <c:pt idx="45">
                  <c:v>89.486999999999995</c:v>
                </c:pt>
                <c:pt idx="46">
                  <c:v>88.94</c:v>
                </c:pt>
                <c:pt idx="47">
                  <c:v>82.33</c:v>
                </c:pt>
                <c:pt idx="48">
                  <c:v>79.625</c:v>
                </c:pt>
                <c:pt idx="49">
                  <c:v>79.968000000000004</c:v>
                </c:pt>
                <c:pt idx="50">
                  <c:v>77.221999999999994</c:v>
                </c:pt>
                <c:pt idx="51">
                  <c:v>71.284999999999997</c:v>
                </c:pt>
                <c:pt idx="52">
                  <c:v>71.924000000000007</c:v>
                </c:pt>
                <c:pt idx="53">
                  <c:v>80.313999999999993</c:v>
                </c:pt>
                <c:pt idx="54">
                  <c:v>92.150999999999996</c:v>
                </c:pt>
                <c:pt idx="55">
                  <c:v>102.423</c:v>
                </c:pt>
                <c:pt idx="56">
                  <c:v>100</c:v>
                </c:pt>
                <c:pt idx="57">
                  <c:v>96.858000000000004</c:v>
                </c:pt>
                <c:pt idx="58">
                  <c:v>96.168999999999997</c:v>
                </c:pt>
                <c:pt idx="59">
                  <c:v>105.471</c:v>
                </c:pt>
                <c:pt idx="60">
                  <c:v>100.464</c:v>
                </c:pt>
                <c:pt idx="61">
                  <c:v>97.936999999999998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3F51-4522-9D70-9555EA3D17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21528640"/>
        <c:axId val="1821529600"/>
      </c:lineChart>
      <c:catAx>
        <c:axId val="1821528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1529600"/>
        <c:crosses val="autoZero"/>
        <c:auto val="1"/>
        <c:lblAlgn val="ctr"/>
        <c:lblOffset val="100"/>
        <c:noMultiLvlLbl val="0"/>
      </c:catAx>
      <c:valAx>
        <c:axId val="1821529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1528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'[LP and other measures.csv]Panels '!$I$77:$I$81</c:f>
              <c:strCache>
                <c:ptCount val="5"/>
                <c:pt idx="0">
                  <c:v>Forestry and logging  </c:v>
                </c:pt>
                <c:pt idx="1">
                  <c:v>Electric power generation, transmission and distribution  </c:v>
                </c:pt>
                <c:pt idx="2">
                  <c:v>Support activities for forestry  </c:v>
                </c:pt>
                <c:pt idx="3">
                  <c:v>Support activities for mining and oil and gas extraction </c:v>
                </c:pt>
                <c:pt idx="4">
                  <c:v>Pipeline transportation </c:v>
                </c:pt>
              </c:strCache>
            </c:strRef>
          </c:cat>
          <c:val>
            <c:numRef>
              <c:f>'[LP and other measures.csv]Panels '!$J$77:$J$81</c:f>
              <c:numCache>
                <c:formatCode>0.00</c:formatCode>
                <c:ptCount val="5"/>
                <c:pt idx="0">
                  <c:v>-7.2996951076374277</c:v>
                </c:pt>
                <c:pt idx="1">
                  <c:v>-2.0588800732527668</c:v>
                </c:pt>
                <c:pt idx="2">
                  <c:v>-0.49327896933935023</c:v>
                </c:pt>
                <c:pt idx="3">
                  <c:v>1.5202616158391691</c:v>
                </c:pt>
                <c:pt idx="4">
                  <c:v>3.5969684485069764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F3-48FD-985A-719148295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884120319"/>
        <c:axId val="1884121279"/>
      </c:barChart>
      <c:catAx>
        <c:axId val="188412031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4121279"/>
        <c:crosses val="autoZero"/>
        <c:auto val="1"/>
        <c:lblAlgn val="ctr"/>
        <c:lblOffset val="100"/>
        <c:noMultiLvlLbl val="0"/>
      </c:catAx>
      <c:valAx>
        <c:axId val="188412127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412031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'[K_L Ratio.csv]Sheet1'!$B$11</c:f>
              <c:strCache>
                <c:ptCount val="1"/>
                <c:pt idx="0">
                  <c:v>Business sector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39"/>
              <c:layout>
                <c:manualLayout>
                  <c:x val="-0.19040376957190702"/>
                  <c:y val="-0.11349043796135221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1961-2000:</a:t>
                    </a:r>
                    <a:r>
                      <a:rPr lang="en-US" baseline="0" dirty="0"/>
                      <a:t> </a:t>
                    </a:r>
                    <a:r>
                      <a:rPr lang="en-US" sz="900" b="0" i="0" u="none" strike="noStrike" baseline="0" dirty="0">
                        <a:effectLst/>
                      </a:rPr>
                      <a:t>1.55% 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0ED-4B4F-AD90-088C4156220F}"/>
                </c:ext>
              </c:extLst>
            </c:dLbl>
            <c:dLbl>
              <c:idx val="52"/>
              <c:layout>
                <c:manualLayout>
                  <c:x val="-0.18880735813195765"/>
                  <c:y val="-0.19745947740843481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2000-2014: 1.90%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30ED-4B4F-AD90-088C4156220F}"/>
                </c:ext>
              </c:extLst>
            </c:dLbl>
            <c:dLbl>
              <c:idx val="61"/>
              <c:layout>
                <c:manualLayout>
                  <c:x val="-3.460618608018836E-2"/>
                  <c:y val="-0.2098993351042989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2014-2022:</a:t>
                    </a:r>
                    <a:r>
                      <a:rPr lang="en-US" baseline="0" dirty="0"/>
                      <a:t> 0.37%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0ED-4B4F-AD90-088C415622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'[K_L Ratio.csv]Sheet1'!$C$10:$BL$10</c:f>
              <c:numCache>
                <c:formatCode>General</c:formatCode>
                <c:ptCount val="62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  <c:pt idx="56">
                  <c:v>2017</c:v>
                </c:pt>
                <c:pt idx="57">
                  <c:v>2018</c:v>
                </c:pt>
                <c:pt idx="58">
                  <c:v>2019</c:v>
                </c:pt>
                <c:pt idx="59">
                  <c:v>2020</c:v>
                </c:pt>
                <c:pt idx="60">
                  <c:v>2021</c:v>
                </c:pt>
                <c:pt idx="61">
                  <c:v>2022</c:v>
                </c:pt>
              </c:numCache>
            </c:numRef>
          </c:cat>
          <c:val>
            <c:numRef>
              <c:f>'[K_L Ratio.csv]Sheet1'!$C$11:$BL$11</c:f>
              <c:numCache>
                <c:formatCode>0.00</c:formatCode>
                <c:ptCount val="62"/>
                <c:pt idx="0">
                  <c:v>41.299191621431973</c:v>
                </c:pt>
                <c:pt idx="1">
                  <c:v>41.256021525284716</c:v>
                </c:pt>
                <c:pt idx="2">
                  <c:v>42.206648717151552</c:v>
                </c:pt>
                <c:pt idx="3">
                  <c:v>43.040449812536664</c:v>
                </c:pt>
                <c:pt idx="4">
                  <c:v>44.248517269527838</c:v>
                </c:pt>
                <c:pt idx="5">
                  <c:v>45.167456958925527</c:v>
                </c:pt>
                <c:pt idx="6">
                  <c:v>47.052676718043749</c:v>
                </c:pt>
                <c:pt idx="7">
                  <c:v>48.997769523110399</c:v>
                </c:pt>
                <c:pt idx="8">
                  <c:v>50.231605410330474</c:v>
                </c:pt>
                <c:pt idx="9">
                  <c:v>52.780288075200772</c:v>
                </c:pt>
                <c:pt idx="10">
                  <c:v>54.246505317244427</c:v>
                </c:pt>
                <c:pt idx="11">
                  <c:v>55.779678178146916</c:v>
                </c:pt>
                <c:pt idx="12">
                  <c:v>56.089675364353589</c:v>
                </c:pt>
                <c:pt idx="13">
                  <c:v>57.321586307459079</c:v>
                </c:pt>
                <c:pt idx="14">
                  <c:v>60.367320816484174</c:v>
                </c:pt>
                <c:pt idx="15">
                  <c:v>63.489132431243043</c:v>
                </c:pt>
                <c:pt idx="16">
                  <c:v>65.932825368503003</c:v>
                </c:pt>
                <c:pt idx="17">
                  <c:v>66.057038845092791</c:v>
                </c:pt>
                <c:pt idx="18">
                  <c:v>65.607695237658646</c:v>
                </c:pt>
                <c:pt idx="19">
                  <c:v>66.487564428997871</c:v>
                </c:pt>
                <c:pt idx="20">
                  <c:v>67.18757958189245</c:v>
                </c:pt>
                <c:pt idx="21">
                  <c:v>72.29555214355058</c:v>
                </c:pt>
                <c:pt idx="22">
                  <c:v>73.400340577243298</c:v>
                </c:pt>
                <c:pt idx="23">
                  <c:v>72.191662131340195</c:v>
                </c:pt>
                <c:pt idx="24">
                  <c:v>70.895030184548318</c:v>
                </c:pt>
                <c:pt idx="25">
                  <c:v>70.110945478131569</c:v>
                </c:pt>
                <c:pt idx="26">
                  <c:v>69.145730633183163</c:v>
                </c:pt>
                <c:pt idx="27">
                  <c:v>69.260374400145764</c:v>
                </c:pt>
                <c:pt idx="28">
                  <c:v>69.969692491847482</c:v>
                </c:pt>
                <c:pt idx="29">
                  <c:v>71.653171484081369</c:v>
                </c:pt>
                <c:pt idx="30">
                  <c:v>75.303754647194097</c:v>
                </c:pt>
                <c:pt idx="31">
                  <c:v>76.958826468767157</c:v>
                </c:pt>
                <c:pt idx="32">
                  <c:v>76.612411749746272</c:v>
                </c:pt>
                <c:pt idx="33">
                  <c:v>74.961706432416719</c:v>
                </c:pt>
                <c:pt idx="34">
                  <c:v>74.567292875202426</c:v>
                </c:pt>
                <c:pt idx="35">
                  <c:v>73.531739861141986</c:v>
                </c:pt>
                <c:pt idx="36">
                  <c:v>74.015955595718196</c:v>
                </c:pt>
                <c:pt idx="37">
                  <c:v>74.354729265533663</c:v>
                </c:pt>
                <c:pt idx="38">
                  <c:v>74.396086670649353</c:v>
                </c:pt>
                <c:pt idx="39">
                  <c:v>75.274749328533545</c:v>
                </c:pt>
                <c:pt idx="40">
                  <c:v>76.817715875445714</c:v>
                </c:pt>
                <c:pt idx="41">
                  <c:v>76.849161546377658</c:v>
                </c:pt>
                <c:pt idx="42">
                  <c:v>77.51927744877284</c:v>
                </c:pt>
                <c:pt idx="43">
                  <c:v>77.609184261545749</c:v>
                </c:pt>
                <c:pt idx="44">
                  <c:v>79.725119284374713</c:v>
                </c:pt>
                <c:pt idx="45">
                  <c:v>82.015472633920652</c:v>
                </c:pt>
                <c:pt idx="46">
                  <c:v>83.481626400722106</c:v>
                </c:pt>
                <c:pt idx="47">
                  <c:v>85.225445174181246</c:v>
                </c:pt>
                <c:pt idx="48">
                  <c:v>89.607222803037203</c:v>
                </c:pt>
                <c:pt idx="49">
                  <c:v>89.004644249357753</c:v>
                </c:pt>
                <c:pt idx="50">
                  <c:v>90.55542487802289</c:v>
                </c:pt>
                <c:pt idx="51">
                  <c:v>91.960565675212436</c:v>
                </c:pt>
                <c:pt idx="52">
                  <c:v>94.436446311984113</c:v>
                </c:pt>
                <c:pt idx="53">
                  <c:v>98.012483354269534</c:v>
                </c:pt>
                <c:pt idx="54">
                  <c:v>99.278979635879864</c:v>
                </c:pt>
                <c:pt idx="55">
                  <c:v>100.2893650518274</c:v>
                </c:pt>
                <c:pt idx="56">
                  <c:v>100.00000000000001</c:v>
                </c:pt>
                <c:pt idx="57">
                  <c:v>99.166520465177399</c:v>
                </c:pt>
                <c:pt idx="58">
                  <c:v>99.266223018677991</c:v>
                </c:pt>
                <c:pt idx="59">
                  <c:v>115.91061034326434</c:v>
                </c:pt>
                <c:pt idx="60">
                  <c:v>104.75349095212165</c:v>
                </c:pt>
                <c:pt idx="61">
                  <c:v>100.93982258322902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6D9-415E-BC29-B54787D45213}"/>
            </c:ext>
          </c:extLst>
        </c:ser>
        <c:ser>
          <c:idx val="1"/>
          <c:order val="1"/>
          <c:tx>
            <c:strRef>
              <c:f>'[K_L Ratio.csv]Sheet1'!$B$12</c:f>
              <c:strCache>
                <c:ptCount val="1"/>
                <c:pt idx="0">
                  <c:v>Mining and oil and gas extraction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39"/>
              <c:layout>
                <c:manualLayout>
                  <c:x val="-0.14195956647660421"/>
                  <c:y val="0.15707646692369165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1961-2000:</a:t>
                    </a:r>
                    <a:r>
                      <a:rPr lang="en-US" baseline="0" dirty="0"/>
                      <a:t> 3.33%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30ED-4B4F-AD90-088C4156220F}"/>
                </c:ext>
              </c:extLst>
            </c:dLbl>
            <c:dLbl>
              <c:idx val="53"/>
              <c:layout>
                <c:manualLayout>
                  <c:x val="-0.21971999728482217"/>
                  <c:y val="0.2970248660021627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2000-2014:</a:t>
                    </a:r>
                    <a:r>
                      <a:rPr lang="en-US" baseline="0" dirty="0"/>
                      <a:t> </a:t>
                    </a:r>
                    <a:r>
                      <a:rPr lang="en-US" sz="900" b="0" i="0" u="none" strike="noStrike" baseline="0" dirty="0">
                        <a:effectLst/>
                      </a:rPr>
                      <a:t>1.55</a:t>
                    </a:r>
                    <a:r>
                      <a:rPr lang="en-US" sz="900" b="0" i="0" u="none" strike="noStrike" baseline="0" dirty="0"/>
                      <a:t> %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30ED-4B4F-AD90-088C4156220F}"/>
                </c:ext>
              </c:extLst>
            </c:dLbl>
            <c:dLbl>
              <c:idx val="61"/>
              <c:layout>
                <c:manualLayout>
                  <c:x val="-1.4178884966965337E-2"/>
                  <c:y val="7.621739190057516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2014-2022: -0.39%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30ED-4B4F-AD90-088C415622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'[K_L Ratio.csv]Sheet1'!$C$10:$BL$10</c:f>
              <c:numCache>
                <c:formatCode>General</c:formatCode>
                <c:ptCount val="62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  <c:pt idx="56">
                  <c:v>2017</c:v>
                </c:pt>
                <c:pt idx="57">
                  <c:v>2018</c:v>
                </c:pt>
                <c:pt idx="58">
                  <c:v>2019</c:v>
                </c:pt>
                <c:pt idx="59">
                  <c:v>2020</c:v>
                </c:pt>
                <c:pt idx="60">
                  <c:v>2021</c:v>
                </c:pt>
                <c:pt idx="61">
                  <c:v>2022</c:v>
                </c:pt>
              </c:numCache>
            </c:numRef>
          </c:cat>
          <c:val>
            <c:numRef>
              <c:f>'[K_L Ratio.csv]Sheet1'!$C$12:$BL$12</c:f>
              <c:numCache>
                <c:formatCode>0.00</c:formatCode>
                <c:ptCount val="62"/>
                <c:pt idx="0">
                  <c:v>19.13856296872396</c:v>
                </c:pt>
                <c:pt idx="1">
                  <c:v>19.741137362548468</c:v>
                </c:pt>
                <c:pt idx="2">
                  <c:v>21.584247037308383</c:v>
                </c:pt>
                <c:pt idx="3">
                  <c:v>23.462325270719298</c:v>
                </c:pt>
                <c:pt idx="4">
                  <c:v>22.381046075815288</c:v>
                </c:pt>
                <c:pt idx="5">
                  <c:v>24.086701197376598</c:v>
                </c:pt>
                <c:pt idx="6">
                  <c:v>26.468648165458625</c:v>
                </c:pt>
                <c:pt idx="7">
                  <c:v>28.313520652728197</c:v>
                </c:pt>
                <c:pt idx="8">
                  <c:v>31.845871603217844</c:v>
                </c:pt>
                <c:pt idx="9">
                  <c:v>31.636733490679635</c:v>
                </c:pt>
                <c:pt idx="10">
                  <c:v>34.194027600210575</c:v>
                </c:pt>
                <c:pt idx="11">
                  <c:v>36.384624892237341</c:v>
                </c:pt>
                <c:pt idx="12">
                  <c:v>37.554716889428924</c:v>
                </c:pt>
                <c:pt idx="13">
                  <c:v>36.875564827117586</c:v>
                </c:pt>
                <c:pt idx="14">
                  <c:v>39.914547898645857</c:v>
                </c:pt>
                <c:pt idx="15">
                  <c:v>42.430821737631753</c:v>
                </c:pt>
                <c:pt idx="16">
                  <c:v>42.743802821733347</c:v>
                </c:pt>
                <c:pt idx="17">
                  <c:v>43.139367149255285</c:v>
                </c:pt>
                <c:pt idx="18">
                  <c:v>41.255872800026744</c:v>
                </c:pt>
                <c:pt idx="19">
                  <c:v>40.0970376794141</c:v>
                </c:pt>
                <c:pt idx="20">
                  <c:v>44.240023828776053</c:v>
                </c:pt>
                <c:pt idx="21">
                  <c:v>49.787330750022733</c:v>
                </c:pt>
                <c:pt idx="22">
                  <c:v>54.062182046745171</c:v>
                </c:pt>
                <c:pt idx="23">
                  <c:v>51.038011796616004</c:v>
                </c:pt>
                <c:pt idx="24">
                  <c:v>51.273334459459463</c:v>
                </c:pt>
                <c:pt idx="25">
                  <c:v>53.93627918185377</c:v>
                </c:pt>
                <c:pt idx="26">
                  <c:v>54.870691590572918</c:v>
                </c:pt>
                <c:pt idx="27">
                  <c:v>53.560504889368381</c:v>
                </c:pt>
                <c:pt idx="28">
                  <c:v>53.885240466338715</c:v>
                </c:pt>
                <c:pt idx="29">
                  <c:v>54.123089975667618</c:v>
                </c:pt>
                <c:pt idx="30">
                  <c:v>54.31947464163575</c:v>
                </c:pt>
                <c:pt idx="31">
                  <c:v>57.614036855744317</c:v>
                </c:pt>
                <c:pt idx="32">
                  <c:v>59.361706576013567</c:v>
                </c:pt>
                <c:pt idx="33">
                  <c:v>54.574477211423492</c:v>
                </c:pt>
                <c:pt idx="34">
                  <c:v>55.316650418387603</c:v>
                </c:pt>
                <c:pt idx="35">
                  <c:v>55.717092925091286</c:v>
                </c:pt>
                <c:pt idx="36">
                  <c:v>56.19943562364827</c:v>
                </c:pt>
                <c:pt idx="37">
                  <c:v>65.38128142435788</c:v>
                </c:pt>
                <c:pt idx="38">
                  <c:v>72.396081338499982</c:v>
                </c:pt>
                <c:pt idx="39">
                  <c:v>68.764392458598053</c:v>
                </c:pt>
                <c:pt idx="40">
                  <c:v>69.384612107787049</c:v>
                </c:pt>
                <c:pt idx="41">
                  <c:v>76.211633697757435</c:v>
                </c:pt>
                <c:pt idx="42">
                  <c:v>75.817293483474131</c:v>
                </c:pt>
                <c:pt idx="43">
                  <c:v>73.686558207929636</c:v>
                </c:pt>
                <c:pt idx="44">
                  <c:v>72.210308056231739</c:v>
                </c:pt>
                <c:pt idx="45">
                  <c:v>69.491741330041194</c:v>
                </c:pt>
                <c:pt idx="46">
                  <c:v>73.686088535406498</c:v>
                </c:pt>
                <c:pt idx="47">
                  <c:v>74.341664735551404</c:v>
                </c:pt>
                <c:pt idx="48">
                  <c:v>80.95450094727903</c:v>
                </c:pt>
                <c:pt idx="49">
                  <c:v>77.8921730983147</c:v>
                </c:pt>
                <c:pt idx="50">
                  <c:v>75.344823938084957</c:v>
                </c:pt>
                <c:pt idx="51">
                  <c:v>76.363517675954952</c:v>
                </c:pt>
                <c:pt idx="52">
                  <c:v>78.067443398494092</c:v>
                </c:pt>
                <c:pt idx="53">
                  <c:v>85.369155143353098</c:v>
                </c:pt>
                <c:pt idx="54">
                  <c:v>101.68016987927962</c:v>
                </c:pt>
                <c:pt idx="55">
                  <c:v>113.10794700953738</c:v>
                </c:pt>
                <c:pt idx="56">
                  <c:v>100</c:v>
                </c:pt>
                <c:pt idx="57">
                  <c:v>91.585524969782739</c:v>
                </c:pt>
                <c:pt idx="58">
                  <c:v>90.143132532789366</c:v>
                </c:pt>
                <c:pt idx="59">
                  <c:v>103.47229123025285</c:v>
                </c:pt>
                <c:pt idx="60">
                  <c:v>90.019916772677291</c:v>
                </c:pt>
                <c:pt idx="61">
                  <c:v>82.757143767861464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6D9-415E-BC29-B54787D452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21541600"/>
        <c:axId val="1821542080"/>
      </c:lineChart>
      <c:catAx>
        <c:axId val="1821541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1542080"/>
        <c:crosses val="autoZero"/>
        <c:auto val="1"/>
        <c:lblAlgn val="ctr"/>
        <c:lblOffset val="100"/>
        <c:noMultiLvlLbl val="0"/>
      </c:catAx>
      <c:valAx>
        <c:axId val="1821542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1541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'[Innovation Rate.csv]Innovation Rate'!$A$1:$A$15</c:f>
              <c:strCache>
                <c:ptCount val="15"/>
                <c:pt idx="0">
                  <c:v>Agriculture, forestry, fishing and hunting</c:v>
                </c:pt>
                <c:pt idx="1">
                  <c:v>Management of companies and enterprises</c:v>
                </c:pt>
                <c:pt idx="2">
                  <c:v>Mining, quarrying, and oil and gas extraction</c:v>
                </c:pt>
                <c:pt idx="3">
                  <c:v>Transportation</c:v>
                </c:pt>
                <c:pt idx="4">
                  <c:v>Real estate and rental and leasing</c:v>
                </c:pt>
                <c:pt idx="5">
                  <c:v>Postal services, couriers and messengers, warehousing and storage</c:v>
                </c:pt>
                <c:pt idx="6">
                  <c:v>Administrative and support, 
waste management and remediation services</c:v>
                </c:pt>
                <c:pt idx="7">
                  <c:v>Retail trade</c:v>
                </c:pt>
                <c:pt idx="8">
                  <c:v>Manufacturing</c:v>
                </c:pt>
                <c:pt idx="9">
                  <c:v>Utilities</c:v>
                </c:pt>
                <c:pt idx="10">
                  <c:v>Construction</c:v>
                </c:pt>
                <c:pt idx="11">
                  <c:v>Wholesale trade</c:v>
                </c:pt>
                <c:pt idx="12">
                  <c:v>Professional, scientific and technical services</c:v>
                </c:pt>
                <c:pt idx="13">
                  <c:v>Finance and insurance (excluding monetary authorities)</c:v>
                </c:pt>
                <c:pt idx="14">
                  <c:v>Information and cultural industries</c:v>
                </c:pt>
              </c:strCache>
            </c:strRef>
          </c:cat>
          <c:val>
            <c:numRef>
              <c:f>'[Innovation Rate.csv]Innovation Rate'!$B$1:$B$15</c:f>
              <c:numCache>
                <c:formatCode>General</c:formatCode>
                <c:ptCount val="15"/>
                <c:pt idx="0">
                  <c:v>50.9</c:v>
                </c:pt>
                <c:pt idx="1">
                  <c:v>58.2</c:v>
                </c:pt>
                <c:pt idx="2">
                  <c:v>61</c:v>
                </c:pt>
                <c:pt idx="3">
                  <c:v>62.8</c:v>
                </c:pt>
                <c:pt idx="4">
                  <c:v>67.099999999999994</c:v>
                </c:pt>
                <c:pt idx="5">
                  <c:v>67.7</c:v>
                </c:pt>
                <c:pt idx="6">
                  <c:v>69.3</c:v>
                </c:pt>
                <c:pt idx="7">
                  <c:v>70.8</c:v>
                </c:pt>
                <c:pt idx="8">
                  <c:v>72</c:v>
                </c:pt>
                <c:pt idx="9">
                  <c:v>72.599999999999994</c:v>
                </c:pt>
                <c:pt idx="10">
                  <c:v>74.400000000000006</c:v>
                </c:pt>
                <c:pt idx="11">
                  <c:v>77.400000000000006</c:v>
                </c:pt>
                <c:pt idx="12">
                  <c:v>78.2</c:v>
                </c:pt>
                <c:pt idx="13">
                  <c:v>79</c:v>
                </c:pt>
                <c:pt idx="14">
                  <c:v>79.5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D2-4ED9-941D-259A6E9FD9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918853792"/>
        <c:axId val="1918853312"/>
      </c:barChart>
      <c:catAx>
        <c:axId val="19188537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8853312"/>
        <c:crosses val="autoZero"/>
        <c:auto val="1"/>
        <c:lblAlgn val="ctr"/>
        <c:lblOffset val="100"/>
        <c:noMultiLvlLbl val="0"/>
      </c:catAx>
      <c:valAx>
        <c:axId val="19188533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8853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'R&amp;D Performers'!$A$11</c:f>
              <c:strCache>
                <c:ptCount val="1"/>
                <c:pt idx="0">
                  <c:v>Forestry, logging and support activities for forestry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'R&amp;D Performers'!$B$10:$J$10</c:f>
              <c:numCache>
                <c:formatCode>General</c:formatCode>
                <c:ptCount val="9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</c:numCache>
            </c:numRef>
          </c:cat>
          <c:val>
            <c:numRef>
              <c:f>'R&amp;D Performers'!$B$11:$J$11</c:f>
              <c:numCache>
                <c:formatCode>General</c:formatCode>
                <c:ptCount val="9"/>
                <c:pt idx="0">
                  <c:v>38</c:v>
                </c:pt>
                <c:pt idx="1">
                  <c:v>33</c:v>
                </c:pt>
                <c:pt idx="2">
                  <c:v>26</c:v>
                </c:pt>
                <c:pt idx="3">
                  <c:v>28</c:v>
                </c:pt>
                <c:pt idx="4">
                  <c:v>27</c:v>
                </c:pt>
                <c:pt idx="5">
                  <c:v>23</c:v>
                </c:pt>
                <c:pt idx="6">
                  <c:v>25</c:v>
                </c:pt>
                <c:pt idx="7">
                  <c:v>26</c:v>
                </c:pt>
                <c:pt idx="8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760-4CEF-AF59-21851B7AE792}"/>
            </c:ext>
          </c:extLst>
        </c:ser>
        <c:ser>
          <c:idx val="1"/>
          <c:order val="1"/>
          <c:tx>
            <c:strRef>
              <c:f>'R&amp;D Performers'!$A$12</c:f>
              <c:strCache>
                <c:ptCount val="1"/>
                <c:pt idx="0">
                  <c:v>Mining, quarrying, and oil and gas extraction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'R&amp;D Performers'!$B$10:$J$10</c:f>
              <c:numCache>
                <c:formatCode>General</c:formatCode>
                <c:ptCount val="9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</c:numCache>
            </c:numRef>
          </c:cat>
          <c:val>
            <c:numRef>
              <c:f>'R&amp;D Performers'!$B$12:$J$12</c:f>
              <c:numCache>
                <c:formatCode>General</c:formatCode>
                <c:ptCount val="9"/>
                <c:pt idx="0">
                  <c:v>206</c:v>
                </c:pt>
                <c:pt idx="1">
                  <c:v>209</c:v>
                </c:pt>
                <c:pt idx="2">
                  <c:v>204</c:v>
                </c:pt>
                <c:pt idx="3">
                  <c:v>142</c:v>
                </c:pt>
                <c:pt idx="4">
                  <c:v>157</c:v>
                </c:pt>
                <c:pt idx="5">
                  <c:v>134</c:v>
                </c:pt>
                <c:pt idx="6">
                  <c:v>129</c:v>
                </c:pt>
                <c:pt idx="7">
                  <c:v>133</c:v>
                </c:pt>
                <c:pt idx="8">
                  <c:v>115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760-4CEF-AF59-21851B7AE7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90342991"/>
        <c:axId val="1890341551"/>
      </c:lineChart>
      <c:catAx>
        <c:axId val="18903429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90341551"/>
        <c:crosses val="autoZero"/>
        <c:auto val="1"/>
        <c:lblAlgn val="ctr"/>
        <c:lblOffset val="100"/>
        <c:noMultiLvlLbl val="0"/>
      </c:catAx>
      <c:valAx>
        <c:axId val="18903415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903429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'R&amp;D Performers'!$L$17</c:f>
              <c:strCache>
                <c:ptCount val="1"/>
                <c:pt idx="0">
                  <c:v>Wood product manufacturing 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'R&amp;D Performers'!$M$16:$U$16</c:f>
              <c:numCache>
                <c:formatCode>General</c:formatCode>
                <c:ptCount val="9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</c:numCache>
            </c:numRef>
          </c:cat>
          <c:val>
            <c:numRef>
              <c:f>'R&amp;D Performers'!$M$17:$U$17</c:f>
              <c:numCache>
                <c:formatCode>General</c:formatCode>
                <c:ptCount val="9"/>
                <c:pt idx="0">
                  <c:v>163</c:v>
                </c:pt>
                <c:pt idx="1">
                  <c:v>137</c:v>
                </c:pt>
                <c:pt idx="2">
                  <c:v>138</c:v>
                </c:pt>
                <c:pt idx="3">
                  <c:v>120</c:v>
                </c:pt>
                <c:pt idx="4">
                  <c:v>119</c:v>
                </c:pt>
                <c:pt idx="5">
                  <c:v>101</c:v>
                </c:pt>
                <c:pt idx="6">
                  <c:v>99</c:v>
                </c:pt>
                <c:pt idx="7">
                  <c:v>105</c:v>
                </c:pt>
                <c:pt idx="8">
                  <c:v>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A6E-41D8-AC47-10146175FD11}"/>
            </c:ext>
          </c:extLst>
        </c:ser>
        <c:ser>
          <c:idx val="1"/>
          <c:order val="1"/>
          <c:tx>
            <c:strRef>
              <c:f>'R&amp;D Performers'!$L$18</c:f>
              <c:strCache>
                <c:ptCount val="1"/>
                <c:pt idx="0">
                  <c:v>Paper manufacturing  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'R&amp;D Performers'!$M$16:$U$16</c:f>
              <c:numCache>
                <c:formatCode>General</c:formatCode>
                <c:ptCount val="9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</c:numCache>
            </c:numRef>
          </c:cat>
          <c:val>
            <c:numRef>
              <c:f>'R&amp;D Performers'!$M$18:$U$18</c:f>
              <c:numCache>
                <c:formatCode>General</c:formatCode>
                <c:ptCount val="9"/>
                <c:pt idx="0">
                  <c:v>102</c:v>
                </c:pt>
                <c:pt idx="1">
                  <c:v>105</c:v>
                </c:pt>
                <c:pt idx="2">
                  <c:v>86</c:v>
                </c:pt>
                <c:pt idx="3">
                  <c:v>88</c:v>
                </c:pt>
                <c:pt idx="4">
                  <c:v>81</c:v>
                </c:pt>
                <c:pt idx="5">
                  <c:v>71</c:v>
                </c:pt>
                <c:pt idx="6">
                  <c:v>66</c:v>
                </c:pt>
                <c:pt idx="7">
                  <c:v>62</c:v>
                </c:pt>
                <c:pt idx="8">
                  <c:v>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A6E-41D8-AC47-10146175FD11}"/>
            </c:ext>
          </c:extLst>
        </c:ser>
        <c:ser>
          <c:idx val="2"/>
          <c:order val="2"/>
          <c:tx>
            <c:strRef>
              <c:f>'R&amp;D Performers'!$L$19</c:f>
              <c:strCache>
                <c:ptCount val="1"/>
                <c:pt idx="0">
                  <c:v>Petroleum and coal product manufacturing  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'R&amp;D Performers'!$M$16:$U$16</c:f>
              <c:numCache>
                <c:formatCode>General</c:formatCode>
                <c:ptCount val="9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</c:numCache>
            </c:numRef>
          </c:cat>
          <c:val>
            <c:numRef>
              <c:f>'R&amp;D Performers'!$M$19:$U$19</c:f>
              <c:numCache>
                <c:formatCode>General</c:formatCode>
                <c:ptCount val="9"/>
                <c:pt idx="0">
                  <c:v>27</c:v>
                </c:pt>
                <c:pt idx="1">
                  <c:v>31</c:v>
                </c:pt>
                <c:pt idx="2">
                  <c:v>31</c:v>
                </c:pt>
                <c:pt idx="3">
                  <c:v>22</c:v>
                </c:pt>
                <c:pt idx="4">
                  <c:v>29</c:v>
                </c:pt>
                <c:pt idx="5">
                  <c:v>28</c:v>
                </c:pt>
                <c:pt idx="6">
                  <c:v>33</c:v>
                </c:pt>
                <c:pt idx="7">
                  <c:v>31</c:v>
                </c:pt>
                <c:pt idx="8">
                  <c:v>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A6E-41D8-AC47-10146175FD11}"/>
            </c:ext>
          </c:extLst>
        </c:ser>
        <c:ser>
          <c:idx val="3"/>
          <c:order val="3"/>
          <c:tx>
            <c:strRef>
              <c:f>'R&amp;D Performers'!$L$20</c:f>
              <c:strCache>
                <c:ptCount val="1"/>
                <c:pt idx="0">
                  <c:v>Non-metallic mineral product manufacturing  </c:v>
                </c:pt>
              </c:strCache>
            </c:strRef>
          </c:tx>
          <c:spPr>
            <a:ln w="28575" cap="rnd">
              <a:solidFill>
                <a:schemeClr val="accent4"/>
              </a:solidFill>
              <a:prstDash val="dash"/>
              <a:round/>
            </a:ln>
            <a:effectLst/>
          </c:spPr>
          <c:marker>
            <c:symbol val="none"/>
          </c:marker>
          <c:cat>
            <c:numRef>
              <c:f>'R&amp;D Performers'!$M$16:$U$16</c:f>
              <c:numCache>
                <c:formatCode>General</c:formatCode>
                <c:ptCount val="9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</c:numCache>
            </c:numRef>
          </c:cat>
          <c:val>
            <c:numRef>
              <c:f>'R&amp;D Performers'!$M$20:$U$20</c:f>
              <c:numCache>
                <c:formatCode>General</c:formatCode>
                <c:ptCount val="9"/>
                <c:pt idx="0">
                  <c:v>154</c:v>
                </c:pt>
                <c:pt idx="1">
                  <c:v>144</c:v>
                </c:pt>
                <c:pt idx="2">
                  <c:v>129</c:v>
                </c:pt>
                <c:pt idx="3">
                  <c:v>109</c:v>
                </c:pt>
                <c:pt idx="4">
                  <c:v>108</c:v>
                </c:pt>
                <c:pt idx="5">
                  <c:v>97</c:v>
                </c:pt>
                <c:pt idx="6">
                  <c:v>101</c:v>
                </c:pt>
                <c:pt idx="7">
                  <c:v>96</c:v>
                </c:pt>
                <c:pt idx="8">
                  <c:v>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A6E-41D8-AC47-10146175FD11}"/>
            </c:ext>
          </c:extLst>
        </c:ser>
        <c:ser>
          <c:idx val="4"/>
          <c:order val="4"/>
          <c:tx>
            <c:strRef>
              <c:f>'R&amp;D Performers'!$L$21</c:f>
              <c:strCache>
                <c:ptCount val="1"/>
                <c:pt idx="0">
                  <c:v>Primary metal manufacturing  </c:v>
                </c:pt>
              </c:strCache>
            </c:strRef>
          </c:tx>
          <c:spPr>
            <a:ln w="28575" cap="rnd">
              <a:solidFill>
                <a:schemeClr val="accent5"/>
              </a:solidFill>
              <a:prstDash val="lgDashDotDot"/>
              <a:round/>
            </a:ln>
            <a:effectLst/>
          </c:spPr>
          <c:marker>
            <c:symbol val="none"/>
          </c:marker>
          <c:cat>
            <c:numRef>
              <c:f>'R&amp;D Performers'!$M$16:$U$16</c:f>
              <c:numCache>
                <c:formatCode>General</c:formatCode>
                <c:ptCount val="9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</c:numCache>
            </c:numRef>
          </c:cat>
          <c:val>
            <c:numRef>
              <c:f>'R&amp;D Performers'!$M$21:$U$21</c:f>
              <c:numCache>
                <c:formatCode>General</c:formatCode>
                <c:ptCount val="9"/>
                <c:pt idx="0">
                  <c:v>110</c:v>
                </c:pt>
                <c:pt idx="1">
                  <c:v>103</c:v>
                </c:pt>
                <c:pt idx="2">
                  <c:v>105</c:v>
                </c:pt>
                <c:pt idx="3">
                  <c:v>85</c:v>
                </c:pt>
                <c:pt idx="4">
                  <c:v>81</c:v>
                </c:pt>
                <c:pt idx="5">
                  <c:v>73</c:v>
                </c:pt>
                <c:pt idx="6">
                  <c:v>82</c:v>
                </c:pt>
                <c:pt idx="7">
                  <c:v>81</c:v>
                </c:pt>
                <c:pt idx="8">
                  <c:v>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A6E-41D8-AC47-10146175FD11}"/>
            </c:ext>
          </c:extLst>
        </c:ser>
        <c:ser>
          <c:idx val="5"/>
          <c:order val="5"/>
          <c:tx>
            <c:strRef>
              <c:f>'R&amp;D Performers'!$L$22</c:f>
              <c:strCache>
                <c:ptCount val="1"/>
                <c:pt idx="0">
                  <c:v>Fabricated metal product manufacturing  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'R&amp;D Performers'!$M$16:$U$16</c:f>
              <c:numCache>
                <c:formatCode>General</c:formatCode>
                <c:ptCount val="9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</c:numCache>
            </c:numRef>
          </c:cat>
          <c:val>
            <c:numRef>
              <c:f>'R&amp;D Performers'!$M$22:$U$22</c:f>
              <c:numCache>
                <c:formatCode>General</c:formatCode>
                <c:ptCount val="9"/>
                <c:pt idx="0">
                  <c:v>923</c:v>
                </c:pt>
                <c:pt idx="1">
                  <c:v>901</c:v>
                </c:pt>
                <c:pt idx="2">
                  <c:v>808</c:v>
                </c:pt>
                <c:pt idx="3">
                  <c:v>767</c:v>
                </c:pt>
                <c:pt idx="4">
                  <c:v>721</c:v>
                </c:pt>
                <c:pt idx="5">
                  <c:v>684</c:v>
                </c:pt>
                <c:pt idx="6">
                  <c:v>689</c:v>
                </c:pt>
                <c:pt idx="7">
                  <c:v>636</c:v>
                </c:pt>
                <c:pt idx="8">
                  <c:v>551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A6E-41D8-AC47-10146175FD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18857632"/>
        <c:axId val="1918866752"/>
      </c:lineChart>
      <c:catAx>
        <c:axId val="1918857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8866752"/>
        <c:crosses val="autoZero"/>
        <c:auto val="1"/>
        <c:lblAlgn val="ctr"/>
        <c:lblOffset val="100"/>
        <c:noMultiLvlLbl val="0"/>
      </c:catAx>
      <c:valAx>
        <c:axId val="1918866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8857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'R&amp;D In_house'!$N$15</c:f>
              <c:strCache>
                <c:ptCount val="1"/>
                <c:pt idx="0">
                  <c:v>Total country of control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'R&amp;D In_house'!$O$14:$W$14</c:f>
              <c:numCache>
                <c:formatCode>General</c:formatCode>
                <c:ptCount val="9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</c:numCache>
            </c:numRef>
          </c:cat>
          <c:val>
            <c:numRef>
              <c:f>'R&amp;D In_house'!$O$15:$W$15</c:f>
              <c:numCache>
                <c:formatCode>General</c:formatCode>
                <c:ptCount val="9"/>
                <c:pt idx="0">
                  <c:v>1.3</c:v>
                </c:pt>
                <c:pt idx="1">
                  <c:v>1.8</c:v>
                </c:pt>
                <c:pt idx="2">
                  <c:v>1.2</c:v>
                </c:pt>
                <c:pt idx="3">
                  <c:v>0.7</c:v>
                </c:pt>
                <c:pt idx="4">
                  <c:v>0.7</c:v>
                </c:pt>
                <c:pt idx="5">
                  <c:v>1</c:v>
                </c:pt>
                <c:pt idx="6">
                  <c:v>0.9</c:v>
                </c:pt>
                <c:pt idx="7">
                  <c:v>0.8</c:v>
                </c:pt>
                <c:pt idx="8">
                  <c:v>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C04-4875-8EEA-4849A83EA6A2}"/>
            </c:ext>
          </c:extLst>
        </c:ser>
        <c:ser>
          <c:idx val="1"/>
          <c:order val="1"/>
          <c:tx>
            <c:strRef>
              <c:f>'R&amp;D In_house'!$N$16</c:f>
              <c:strCache>
                <c:ptCount val="1"/>
                <c:pt idx="0">
                  <c:v>Canada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lgDash"/>
              <a:round/>
            </a:ln>
            <a:effectLst/>
          </c:spPr>
          <c:marker>
            <c:symbol val="none"/>
          </c:marker>
          <c:cat>
            <c:numRef>
              <c:f>'R&amp;D In_house'!$O$14:$W$14</c:f>
              <c:numCache>
                <c:formatCode>General</c:formatCode>
                <c:ptCount val="9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</c:numCache>
            </c:numRef>
          </c:cat>
          <c:val>
            <c:numRef>
              <c:f>'R&amp;D In_house'!$O$16:$W$16</c:f>
              <c:numCache>
                <c:formatCode>General</c:formatCode>
                <c:ptCount val="9"/>
                <c:pt idx="1">
                  <c:v>2.2999999999999998</c:v>
                </c:pt>
                <c:pt idx="2">
                  <c:v>1.6</c:v>
                </c:pt>
                <c:pt idx="3">
                  <c:v>0.4</c:v>
                </c:pt>
                <c:pt idx="4">
                  <c:v>0.9</c:v>
                </c:pt>
                <c:pt idx="5">
                  <c:v>1.3</c:v>
                </c:pt>
                <c:pt idx="6">
                  <c:v>1</c:v>
                </c:pt>
                <c:pt idx="7">
                  <c:v>0.9</c:v>
                </c:pt>
                <c:pt idx="8">
                  <c:v>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C04-4875-8EEA-4849A83EA6A2}"/>
            </c:ext>
          </c:extLst>
        </c:ser>
        <c:ser>
          <c:idx val="2"/>
          <c:order val="2"/>
          <c:tx>
            <c:strRef>
              <c:f>'R&amp;D In_house'!$N$17</c:f>
              <c:strCache>
                <c:ptCount val="1"/>
                <c:pt idx="0">
                  <c:v>Foreign</c:v>
                </c:pt>
              </c:strCache>
            </c:strRef>
          </c:tx>
          <c:spPr>
            <a:ln w="28575" cap="rnd">
              <a:solidFill>
                <a:schemeClr val="accent3"/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'R&amp;D In_house'!$O$14:$W$14</c:f>
              <c:numCache>
                <c:formatCode>General</c:formatCode>
                <c:ptCount val="9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</c:numCache>
            </c:numRef>
          </c:cat>
          <c:val>
            <c:numRef>
              <c:f>'R&amp;D In_house'!$O$17:$W$17</c:f>
              <c:numCache>
                <c:formatCode>General</c:formatCode>
                <c:ptCount val="9"/>
                <c:pt idx="1">
                  <c:v>1.1000000000000001</c:v>
                </c:pt>
                <c:pt idx="2">
                  <c:v>0.8</c:v>
                </c:pt>
                <c:pt idx="3">
                  <c:v>1.2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0.7</c:v>
                </c:pt>
                <c:pt idx="8">
                  <c:v>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C04-4875-8EEA-4849A83EA6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90563632"/>
        <c:axId val="1890564592"/>
      </c:lineChart>
      <c:catAx>
        <c:axId val="1890563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90564592"/>
        <c:crosses val="autoZero"/>
        <c:auto val="1"/>
        <c:lblAlgn val="ctr"/>
        <c:lblOffset val="100"/>
        <c:noMultiLvlLbl val="0"/>
      </c:catAx>
      <c:valAx>
        <c:axId val="1890564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90563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'[TFP data.csv]TFP data'!$A$13</c:f>
              <c:strCache>
                <c:ptCount val="1"/>
                <c:pt idx="0">
                  <c:v>Business sector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21"/>
              <c:layout>
                <c:manualLayout>
                  <c:x val="-0.26504941599281223"/>
                  <c:y val="0.1064814814814814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9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9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effectLst/>
                      </a:rPr>
                      <a:t>1961-1982:</a:t>
                    </a:r>
                    <a:r>
                      <a:rPr lang="en-US" sz="9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</a:rPr>
                      <a:t> </a:t>
                    </a:r>
                    <a:r>
                      <a:rPr lang="en-US" sz="9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effectLst/>
                      </a:rPr>
                      <a:t>0.86%</a:t>
                    </a:r>
                    <a:r>
                      <a:rPr lang="en-US" sz="9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</a:rPr>
                      <a:t> </a:t>
                    </a:r>
                  </a:p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</a:defRPr>
                    </a:pPr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900" b="0" i="0" u="none" strike="noStrike" kern="1200" baseline="0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D098-472F-B76E-E2E000986058}"/>
                </c:ext>
              </c:extLst>
            </c:dLbl>
            <c:dLbl>
              <c:idx val="32"/>
              <c:layout>
                <c:manualLayout>
                  <c:x val="-0.19766370595185037"/>
                  <c:y val="0.1064816637503645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9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9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effectLst/>
                      </a:rPr>
                      <a:t>1982-1993:</a:t>
                    </a:r>
                    <a:r>
                      <a:rPr lang="en-US" sz="9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</a:rPr>
                      <a:t> </a:t>
                    </a:r>
                    <a:r>
                      <a:rPr lang="en-US" sz="900" b="0" i="0" u="none" strike="noStrike" baseline="0">
                        <a:effectLst/>
                      </a:rPr>
                      <a:t>0.13</a:t>
                    </a:r>
                    <a:r>
                      <a:rPr lang="en-US" sz="900" b="0" i="0" u="none" strike="noStrike" baseline="0"/>
                      <a:t> </a:t>
                    </a:r>
                    <a:r>
                      <a:rPr lang="en-US" sz="9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effectLst/>
                      </a:rPr>
                      <a:t>%</a:t>
                    </a:r>
                    <a:r>
                      <a:rPr lang="en-US" sz="9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</a:rPr>
                      <a:t> </a:t>
                    </a:r>
                  </a:p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</a:defRPr>
                    </a:pPr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900" b="0" i="0" u="none" strike="noStrike" kern="1200" baseline="0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354896675651388"/>
                      <c:h val="0.10178258967629045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D098-472F-B76E-E2E000986058}"/>
                </c:ext>
              </c:extLst>
            </c:dLbl>
            <c:dLbl>
              <c:idx val="51"/>
              <c:layout>
                <c:manualLayout>
                  <c:x val="-0.21072928383952014"/>
                  <c:y val="0.1527777777777776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9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9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effectLst/>
                      </a:rPr>
                      <a:t>1993-2013:</a:t>
                    </a:r>
                    <a:r>
                      <a:rPr lang="en-US" sz="9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</a:rPr>
                      <a:t> 0.24</a:t>
                    </a:r>
                    <a:r>
                      <a:rPr lang="en-US" sz="9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effectLst/>
                      </a:rPr>
                      <a:t>%</a:t>
                    </a:r>
                    <a:r>
                      <a:rPr lang="en-US" sz="9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</a:rPr>
                      <a:t> </a:t>
                    </a:r>
                  </a:p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</a:defRPr>
                    </a:pPr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900" b="0" i="0" u="none" strike="noStrike" kern="1200" baseline="0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D098-472F-B76E-E2E000986058}"/>
                </c:ext>
              </c:extLst>
            </c:dLbl>
            <c:dLbl>
              <c:idx val="61"/>
              <c:layout>
                <c:manualLayout>
                  <c:x val="-1.1867266591676041E-2"/>
                  <c:y val="0.1157407407407408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9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9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</a:rPr>
                      <a:t>2013-2022 : 0.23%</a:t>
                    </a:r>
                  </a:p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</a:defRPr>
                    </a:pPr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900" b="0" i="0" u="none" strike="noStrike" kern="1200" baseline="0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D098-472F-B76E-E2E0009860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'[TFP data.csv]TFP data'!$B$12:$BK$12</c:f>
              <c:numCache>
                <c:formatCode>General</c:formatCode>
                <c:ptCount val="62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  <c:pt idx="56">
                  <c:v>2017</c:v>
                </c:pt>
                <c:pt idx="57">
                  <c:v>2018</c:v>
                </c:pt>
                <c:pt idx="58">
                  <c:v>2019</c:v>
                </c:pt>
                <c:pt idx="59">
                  <c:v>2020</c:v>
                </c:pt>
                <c:pt idx="60">
                  <c:v>2021</c:v>
                </c:pt>
                <c:pt idx="61">
                  <c:v>2022</c:v>
                </c:pt>
              </c:numCache>
            </c:numRef>
          </c:cat>
          <c:val>
            <c:numRef>
              <c:f>'[TFP data.csv]TFP data'!$B$13:$BK$13</c:f>
              <c:numCache>
                <c:formatCode>General</c:formatCode>
                <c:ptCount val="62"/>
                <c:pt idx="0">
                  <c:v>76.283000000000001</c:v>
                </c:pt>
                <c:pt idx="1">
                  <c:v>78.793999999999997</c:v>
                </c:pt>
                <c:pt idx="2">
                  <c:v>80.736000000000004</c:v>
                </c:pt>
                <c:pt idx="3">
                  <c:v>82.525000000000006</c:v>
                </c:pt>
                <c:pt idx="4">
                  <c:v>83.706999999999994</c:v>
                </c:pt>
                <c:pt idx="5">
                  <c:v>84.064999999999998</c:v>
                </c:pt>
                <c:pt idx="6">
                  <c:v>82.540999999999997</c:v>
                </c:pt>
                <c:pt idx="7">
                  <c:v>85.522999999999996</c:v>
                </c:pt>
                <c:pt idx="8">
                  <c:v>86.953000000000003</c:v>
                </c:pt>
                <c:pt idx="9">
                  <c:v>87.858000000000004</c:v>
                </c:pt>
                <c:pt idx="10">
                  <c:v>88.668999999999997</c:v>
                </c:pt>
                <c:pt idx="11">
                  <c:v>90.414000000000001</c:v>
                </c:pt>
                <c:pt idx="12">
                  <c:v>91.453999999999994</c:v>
                </c:pt>
                <c:pt idx="13">
                  <c:v>90.278000000000006</c:v>
                </c:pt>
                <c:pt idx="14">
                  <c:v>89.87</c:v>
                </c:pt>
                <c:pt idx="15">
                  <c:v>93.43</c:v>
                </c:pt>
                <c:pt idx="16">
                  <c:v>95.15</c:v>
                </c:pt>
                <c:pt idx="17">
                  <c:v>95.495999999999995</c:v>
                </c:pt>
                <c:pt idx="18">
                  <c:v>94.174000000000007</c:v>
                </c:pt>
                <c:pt idx="19">
                  <c:v>92.215999999999994</c:v>
                </c:pt>
                <c:pt idx="20">
                  <c:v>92.546000000000006</c:v>
                </c:pt>
                <c:pt idx="21">
                  <c:v>91.391000000000005</c:v>
                </c:pt>
                <c:pt idx="22">
                  <c:v>93.105000000000004</c:v>
                </c:pt>
                <c:pt idx="23">
                  <c:v>96.105000000000004</c:v>
                </c:pt>
                <c:pt idx="24">
                  <c:v>97.477999999999994</c:v>
                </c:pt>
                <c:pt idx="25">
                  <c:v>96.188000000000002</c:v>
                </c:pt>
                <c:pt idx="26">
                  <c:v>96.432000000000002</c:v>
                </c:pt>
                <c:pt idx="27">
                  <c:v>96.584000000000003</c:v>
                </c:pt>
                <c:pt idx="28">
                  <c:v>95.563999999999993</c:v>
                </c:pt>
                <c:pt idx="29">
                  <c:v>94.043000000000006</c:v>
                </c:pt>
                <c:pt idx="30">
                  <c:v>91.308999999999997</c:v>
                </c:pt>
                <c:pt idx="31">
                  <c:v>91.853999999999999</c:v>
                </c:pt>
                <c:pt idx="32">
                  <c:v>92.736999999999995</c:v>
                </c:pt>
                <c:pt idx="33">
                  <c:v>94.998000000000005</c:v>
                </c:pt>
                <c:pt idx="34">
                  <c:v>95.206000000000003</c:v>
                </c:pt>
                <c:pt idx="35">
                  <c:v>94.259</c:v>
                </c:pt>
                <c:pt idx="36">
                  <c:v>95.584999999999994</c:v>
                </c:pt>
                <c:pt idx="37">
                  <c:v>96.319000000000003</c:v>
                </c:pt>
                <c:pt idx="38">
                  <c:v>98.793000000000006</c:v>
                </c:pt>
                <c:pt idx="39">
                  <c:v>101.215</c:v>
                </c:pt>
                <c:pt idx="40">
                  <c:v>101.12</c:v>
                </c:pt>
                <c:pt idx="41">
                  <c:v>102.18600000000001</c:v>
                </c:pt>
                <c:pt idx="42">
                  <c:v>101.584</c:v>
                </c:pt>
                <c:pt idx="43">
                  <c:v>101.298</c:v>
                </c:pt>
                <c:pt idx="44">
                  <c:v>101.17400000000001</c:v>
                </c:pt>
                <c:pt idx="45">
                  <c:v>100.508</c:v>
                </c:pt>
                <c:pt idx="46">
                  <c:v>99.346000000000004</c:v>
                </c:pt>
                <c:pt idx="47">
                  <c:v>96.953000000000003</c:v>
                </c:pt>
                <c:pt idx="48">
                  <c:v>94.022999999999996</c:v>
                </c:pt>
                <c:pt idx="49">
                  <c:v>95.483000000000004</c:v>
                </c:pt>
                <c:pt idx="50">
                  <c:v>96.956000000000003</c:v>
                </c:pt>
                <c:pt idx="51">
                  <c:v>96.375</c:v>
                </c:pt>
                <c:pt idx="52">
                  <c:v>97.286000000000001</c:v>
                </c:pt>
                <c:pt idx="53">
                  <c:v>99.097999999999999</c:v>
                </c:pt>
                <c:pt idx="54">
                  <c:v>98.316000000000003</c:v>
                </c:pt>
                <c:pt idx="55">
                  <c:v>98.492999999999995</c:v>
                </c:pt>
                <c:pt idx="56">
                  <c:v>100</c:v>
                </c:pt>
                <c:pt idx="57">
                  <c:v>99.942999999999998</c:v>
                </c:pt>
                <c:pt idx="58">
                  <c:v>99.625</c:v>
                </c:pt>
                <c:pt idx="59">
                  <c:v>100.852</c:v>
                </c:pt>
                <c:pt idx="60">
                  <c:v>98.664000000000001</c:v>
                </c:pt>
                <c:pt idx="61">
                  <c:v>99.29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098-472F-B76E-E2E000986058}"/>
            </c:ext>
          </c:extLst>
        </c:ser>
        <c:ser>
          <c:idx val="1"/>
          <c:order val="1"/>
          <c:tx>
            <c:strRef>
              <c:f>'[TFP data.csv]TFP data'!$A$14</c:f>
              <c:strCache>
                <c:ptCount val="1"/>
                <c:pt idx="0">
                  <c:v>Mining and oil and gas extraction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21"/>
              <c:layout>
                <c:manualLayout>
                  <c:x val="-0.35116182411160868"/>
                  <c:y val="-4.394703266258384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900" b="0" i="0" u="none" strike="noStrike" baseline="0">
                        <a:effectLst/>
                      </a:rPr>
                      <a:t>1961-1982:</a:t>
                    </a:r>
                    <a:r>
                      <a:rPr lang="en-US" sz="900" b="0" i="0" u="none" strike="noStrike" baseline="0"/>
                      <a:t> </a:t>
                    </a:r>
                    <a:r>
                      <a:rPr lang="en-US" sz="900" b="0" i="0" u="none" strike="noStrike" baseline="0">
                        <a:effectLst/>
                      </a:rPr>
                      <a:t>-3.01%</a:t>
                    </a:r>
                    <a:r>
                      <a:rPr lang="en-US" sz="900" b="0" i="0" u="none" strike="noStrike" baseline="0"/>
                      <a:t> </a:t>
                    </a:r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375068643602413"/>
                      <c:h val="0.10178258967629045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5-D098-472F-B76E-E2E000986058}"/>
                </c:ext>
              </c:extLst>
            </c:dLbl>
            <c:dLbl>
              <c:idx val="32"/>
              <c:layout>
                <c:manualLayout>
                  <c:x val="-0.18051375653515009"/>
                  <c:y val="-0.1689468503937008"/>
                </c:manualLayout>
              </c:layout>
              <c:tx>
                <c:rich>
                  <a:bodyPr/>
                  <a:lstStyle/>
                  <a:p>
                    <a:r>
                      <a:rPr lang="en-US" sz="900" b="0" i="0" u="none" strike="noStrike" baseline="0">
                        <a:effectLst/>
                      </a:rPr>
                      <a:t>1982-1993:</a:t>
                    </a:r>
                    <a:r>
                      <a:rPr lang="en-US" sz="900" b="0" i="0" u="none" strike="noStrike" baseline="0"/>
                      <a:t> </a:t>
                    </a:r>
                    <a:r>
                      <a:rPr lang="en-US" sz="900" b="0" i="0" u="none" strike="noStrike" baseline="0">
                        <a:effectLst/>
                      </a:rPr>
                      <a:t>2.43%</a:t>
                    </a:r>
                    <a:r>
                      <a:rPr lang="en-US" sz="900" b="0" i="0" u="none" strike="noStrike" baseline="0"/>
                      <a:t> </a:t>
                    </a:r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D098-472F-B76E-E2E000986058}"/>
                </c:ext>
              </c:extLst>
            </c:dLbl>
            <c:dLbl>
              <c:idx val="51"/>
              <c:layout>
                <c:manualLayout>
                  <c:x val="-0.17853003234844103"/>
                  <c:y val="-0.2669152696638726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900" b="0" i="0" u="none" strike="noStrike" baseline="0">
                        <a:effectLst/>
                      </a:rPr>
                      <a:t>1993-2013:</a:t>
                    </a:r>
                    <a:r>
                      <a:rPr lang="en-US" sz="900" b="0" i="0" u="none" strike="noStrike" baseline="0"/>
                      <a:t> </a:t>
                    </a:r>
                    <a:r>
                      <a:rPr lang="en-US" sz="900" b="0" i="0" u="none" strike="noStrike" baseline="0">
                        <a:effectLst/>
                      </a:rPr>
                      <a:t>-4.03%</a:t>
                    </a:r>
                    <a:r>
                      <a:rPr lang="en-US" sz="900" b="0" i="0" u="none" strike="noStrike" baseline="0"/>
                      <a:t> </a:t>
                    </a:r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560042023049005"/>
                      <c:h val="8.3264071157771929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7-D098-472F-B76E-E2E000986058}"/>
                </c:ext>
              </c:extLst>
            </c:dLbl>
            <c:dLbl>
              <c:idx val="61"/>
              <c:layout>
                <c:manualLayout>
                  <c:x val="-1.7639201349832726E-3"/>
                  <c:y val="-0.2731129702537183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2013-2022</a:t>
                    </a:r>
                    <a:r>
                      <a:rPr lang="en-US" baseline="0"/>
                      <a:t> : 3.08%</a:t>
                    </a:r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156978019257026"/>
                      <c:h val="0.1712270341207348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8-D098-472F-B76E-E2E0009860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'[TFP data.csv]TFP data'!$B$12:$BK$12</c:f>
              <c:numCache>
                <c:formatCode>General</c:formatCode>
                <c:ptCount val="62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  <c:pt idx="56">
                  <c:v>2017</c:v>
                </c:pt>
                <c:pt idx="57">
                  <c:v>2018</c:v>
                </c:pt>
                <c:pt idx="58">
                  <c:v>2019</c:v>
                </c:pt>
                <c:pt idx="59">
                  <c:v>2020</c:v>
                </c:pt>
                <c:pt idx="60">
                  <c:v>2021</c:v>
                </c:pt>
                <c:pt idx="61">
                  <c:v>2022</c:v>
                </c:pt>
              </c:numCache>
            </c:numRef>
          </c:cat>
          <c:val>
            <c:numRef>
              <c:f>'[TFP data.csv]TFP data'!$B$14:$BK$14</c:f>
              <c:numCache>
                <c:formatCode>General</c:formatCode>
                <c:ptCount val="62"/>
                <c:pt idx="0">
                  <c:v>279.96899999999999</c:v>
                </c:pt>
                <c:pt idx="1">
                  <c:v>274.81799999999998</c:v>
                </c:pt>
                <c:pt idx="2">
                  <c:v>280.37900000000002</c:v>
                </c:pt>
                <c:pt idx="3">
                  <c:v>302.06900000000002</c:v>
                </c:pt>
                <c:pt idx="4">
                  <c:v>297.42500000000001</c:v>
                </c:pt>
                <c:pt idx="5">
                  <c:v>282.10000000000002</c:v>
                </c:pt>
                <c:pt idx="6">
                  <c:v>287.02100000000002</c:v>
                </c:pt>
                <c:pt idx="7">
                  <c:v>296.959</c:v>
                </c:pt>
                <c:pt idx="8">
                  <c:v>293.05799999999999</c:v>
                </c:pt>
                <c:pt idx="9">
                  <c:v>292.12200000000001</c:v>
                </c:pt>
                <c:pt idx="10">
                  <c:v>262.70499999999998</c:v>
                </c:pt>
                <c:pt idx="11">
                  <c:v>272.70699999999999</c:v>
                </c:pt>
                <c:pt idx="12">
                  <c:v>302.8</c:v>
                </c:pt>
                <c:pt idx="13">
                  <c:v>269.673</c:v>
                </c:pt>
                <c:pt idx="14">
                  <c:v>236.108</c:v>
                </c:pt>
                <c:pt idx="15">
                  <c:v>218.864</c:v>
                </c:pt>
                <c:pt idx="16">
                  <c:v>213.82300000000001</c:v>
                </c:pt>
                <c:pt idx="17">
                  <c:v>201.458</c:v>
                </c:pt>
                <c:pt idx="18">
                  <c:v>202.703</c:v>
                </c:pt>
                <c:pt idx="19">
                  <c:v>178.381</c:v>
                </c:pt>
                <c:pt idx="20">
                  <c:v>156.72800000000001</c:v>
                </c:pt>
                <c:pt idx="21">
                  <c:v>147.376</c:v>
                </c:pt>
                <c:pt idx="22">
                  <c:v>151.14699999999999</c:v>
                </c:pt>
                <c:pt idx="23">
                  <c:v>159.54300000000001</c:v>
                </c:pt>
                <c:pt idx="24">
                  <c:v>160.613</c:v>
                </c:pt>
                <c:pt idx="25">
                  <c:v>150.13300000000001</c:v>
                </c:pt>
                <c:pt idx="26">
                  <c:v>158.54</c:v>
                </c:pt>
                <c:pt idx="27">
                  <c:v>169.43600000000001</c:v>
                </c:pt>
                <c:pt idx="28">
                  <c:v>161.10400000000001</c:v>
                </c:pt>
                <c:pt idx="29">
                  <c:v>162.596</c:v>
                </c:pt>
                <c:pt idx="30">
                  <c:v>170.458</c:v>
                </c:pt>
                <c:pt idx="31">
                  <c:v>181.44300000000001</c:v>
                </c:pt>
                <c:pt idx="32">
                  <c:v>191.821</c:v>
                </c:pt>
                <c:pt idx="33">
                  <c:v>188.422</c:v>
                </c:pt>
                <c:pt idx="34">
                  <c:v>186.69</c:v>
                </c:pt>
                <c:pt idx="35">
                  <c:v>180.65100000000001</c:v>
                </c:pt>
                <c:pt idx="36">
                  <c:v>172.833</c:v>
                </c:pt>
                <c:pt idx="37">
                  <c:v>175.148</c:v>
                </c:pt>
                <c:pt idx="38">
                  <c:v>173.541</c:v>
                </c:pt>
                <c:pt idx="39">
                  <c:v>167.714</c:v>
                </c:pt>
                <c:pt idx="40">
                  <c:v>155.53399999999999</c:v>
                </c:pt>
                <c:pt idx="41">
                  <c:v>155.91300000000001</c:v>
                </c:pt>
                <c:pt idx="42">
                  <c:v>151.34399999999999</c:v>
                </c:pt>
                <c:pt idx="43">
                  <c:v>142.124</c:v>
                </c:pt>
                <c:pt idx="44">
                  <c:v>128.715</c:v>
                </c:pt>
                <c:pt idx="45">
                  <c:v>119.06699999999999</c:v>
                </c:pt>
                <c:pt idx="46">
                  <c:v>112.22199999999999</c:v>
                </c:pt>
                <c:pt idx="47">
                  <c:v>102.384</c:v>
                </c:pt>
                <c:pt idx="48">
                  <c:v>92.254000000000005</c:v>
                </c:pt>
                <c:pt idx="49">
                  <c:v>95.355999999999995</c:v>
                </c:pt>
                <c:pt idx="50">
                  <c:v>93.843999999999994</c:v>
                </c:pt>
                <c:pt idx="51">
                  <c:v>84.924999999999997</c:v>
                </c:pt>
                <c:pt idx="52">
                  <c:v>84.224000000000004</c:v>
                </c:pt>
                <c:pt idx="53">
                  <c:v>88.694000000000003</c:v>
                </c:pt>
                <c:pt idx="54">
                  <c:v>90.117000000000004</c:v>
                </c:pt>
                <c:pt idx="55">
                  <c:v>93.131</c:v>
                </c:pt>
                <c:pt idx="56">
                  <c:v>100</c:v>
                </c:pt>
                <c:pt idx="57">
                  <c:v>103.521</c:v>
                </c:pt>
                <c:pt idx="58">
                  <c:v>103.407</c:v>
                </c:pt>
                <c:pt idx="59">
                  <c:v>102.345</c:v>
                </c:pt>
                <c:pt idx="60">
                  <c:v>107.33499999999999</c:v>
                </c:pt>
                <c:pt idx="61">
                  <c:v>110.636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D098-472F-B76E-E2E0009860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86864431"/>
        <c:axId val="1886868751"/>
      </c:lineChart>
      <c:catAx>
        <c:axId val="18868644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6868751"/>
        <c:crosses val="autoZero"/>
        <c:auto val="1"/>
        <c:lblAlgn val="ctr"/>
        <c:lblOffset val="100"/>
        <c:noMultiLvlLbl val="0"/>
      </c:catAx>
      <c:valAx>
        <c:axId val="18868687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68644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'[LP and other measures.csv]Panels '!$G$5</c:f>
              <c:strCache>
                <c:ptCount val="1"/>
                <c:pt idx="0">
                  <c:v>2014-2023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'[LP and other measures.csv]Panels '!$F$7:$F$10</c:f>
              <c:strCache>
                <c:ptCount val="3"/>
                <c:pt idx="0">
                  <c:v>Conventional oil and gas extraction  </c:v>
                </c:pt>
                <c:pt idx="1">
                  <c:v>Oil and gas extraction </c:v>
                </c:pt>
                <c:pt idx="2">
                  <c:v>Non-conventional oil extraction  </c:v>
                </c:pt>
              </c:strCache>
              <c:extLst/>
            </c:strRef>
          </c:cat>
          <c:val>
            <c:numRef>
              <c:f>'[LP and other measures.csv]Panels '!$G$7:$G$10</c:f>
              <c:numCache>
                <c:formatCode>0.00</c:formatCode>
                <c:ptCount val="3"/>
                <c:pt idx="0">
                  <c:v>-0.27746174232885501</c:v>
                </c:pt>
                <c:pt idx="1">
                  <c:v>1.7920398920874048</c:v>
                </c:pt>
                <c:pt idx="2">
                  <c:v>4.0163966043639032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02E0-48C0-A73E-9D257E820C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734953888"/>
        <c:axId val="1734951008"/>
      </c:barChart>
      <c:catAx>
        <c:axId val="17349538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4951008"/>
        <c:crosses val="autoZero"/>
        <c:auto val="1"/>
        <c:lblAlgn val="ctr"/>
        <c:lblOffset val="100"/>
        <c:noMultiLvlLbl val="0"/>
      </c:catAx>
      <c:valAx>
        <c:axId val="17349510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4953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'[LP and other measures.csv]Panels '!$K$7:$K$10</c:f>
              <c:strCache>
                <c:ptCount val="3"/>
                <c:pt idx="0">
                  <c:v>Conventional oil and gas extraction  </c:v>
                </c:pt>
                <c:pt idx="1">
                  <c:v>Oil and gas extraction </c:v>
                </c:pt>
                <c:pt idx="2">
                  <c:v>Non-conventional oil extraction  </c:v>
                </c:pt>
              </c:strCache>
              <c:extLst/>
            </c:strRef>
          </c:cat>
          <c:val>
            <c:numRef>
              <c:f>'[LP and other measures.csv]Panels '!$L$7:$L$10</c:f>
              <c:numCache>
                <c:formatCode>0.00</c:formatCode>
                <c:ptCount val="3"/>
                <c:pt idx="0">
                  <c:v>4.0629398189542254</c:v>
                </c:pt>
                <c:pt idx="1">
                  <c:v>4.5393422518457793</c:v>
                </c:pt>
                <c:pt idx="2">
                  <c:v>9.4137416959791835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672F-44CF-9370-02AD8DC920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918857152"/>
        <c:axId val="1918857632"/>
      </c:barChart>
      <c:catAx>
        <c:axId val="19188571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8857632"/>
        <c:crosses val="autoZero"/>
        <c:auto val="1"/>
        <c:lblAlgn val="ctr"/>
        <c:lblOffset val="100"/>
        <c:noMultiLvlLbl val="0"/>
      </c:catAx>
      <c:valAx>
        <c:axId val="19188576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8857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'[LP and other measures.csv]Panels '!$F$32:$F$37</c:f>
              <c:strCache>
                <c:ptCount val="6"/>
                <c:pt idx="0">
                  <c:v>Paper manufacturing  </c:v>
                </c:pt>
                <c:pt idx="1">
                  <c:v>Primary metal manufacturing  </c:v>
                </c:pt>
                <c:pt idx="2">
                  <c:v>Petroleum and coal product manufacturing  </c:v>
                </c:pt>
                <c:pt idx="3">
                  <c:v>Fabricated metal product manufacturing  </c:v>
                </c:pt>
                <c:pt idx="4">
                  <c:v>Wood product manufacturing  </c:v>
                </c:pt>
                <c:pt idx="5">
                  <c:v>Non-metallic mineral product manufacturing </c:v>
                </c:pt>
              </c:strCache>
            </c:strRef>
          </c:cat>
          <c:val>
            <c:numRef>
              <c:f>'[LP and other measures.csv]Panels '!$G$32:$G$37</c:f>
              <c:numCache>
                <c:formatCode>0.00</c:formatCode>
                <c:ptCount val="6"/>
                <c:pt idx="0">
                  <c:v>-1.9013931973067555</c:v>
                </c:pt>
                <c:pt idx="1">
                  <c:v>-1.1662441694124226</c:v>
                </c:pt>
                <c:pt idx="2">
                  <c:v>-0.76540558327019559</c:v>
                </c:pt>
                <c:pt idx="3">
                  <c:v>-0.35709356347191079</c:v>
                </c:pt>
                <c:pt idx="4">
                  <c:v>0.61987656151154535</c:v>
                </c:pt>
                <c:pt idx="5">
                  <c:v>2.190309503656529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46-46B3-BAC8-91D79D355F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742224688"/>
        <c:axId val="1742223248"/>
      </c:barChart>
      <c:catAx>
        <c:axId val="17422246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2223248"/>
        <c:crosses val="autoZero"/>
        <c:auto val="1"/>
        <c:lblAlgn val="ctr"/>
        <c:lblOffset val="100"/>
        <c:noMultiLvlLbl val="0"/>
      </c:catAx>
      <c:valAx>
        <c:axId val="17422232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2224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'[LP and other measures.csv]Panels '!$I$32:$I$37</c:f>
              <c:strCache>
                <c:ptCount val="6"/>
                <c:pt idx="0">
                  <c:v>Paper manufacturing  </c:v>
                </c:pt>
                <c:pt idx="1">
                  <c:v>Wood product manufacturing  </c:v>
                </c:pt>
                <c:pt idx="2">
                  <c:v>Primary metal manufacturing  </c:v>
                </c:pt>
                <c:pt idx="3">
                  <c:v>Fabricated metal product manufacturing  </c:v>
                </c:pt>
                <c:pt idx="4">
                  <c:v>Non-metallic mineral product manufacturing </c:v>
                </c:pt>
                <c:pt idx="5">
                  <c:v>Petroleum and coal product manufacturing  </c:v>
                </c:pt>
              </c:strCache>
            </c:strRef>
          </c:cat>
          <c:val>
            <c:numRef>
              <c:f>'[LP and other measures.csv]Panels '!$J$32:$J$37</c:f>
              <c:numCache>
                <c:formatCode>0.00</c:formatCode>
                <c:ptCount val="6"/>
                <c:pt idx="0">
                  <c:v>-3.7511491887245896</c:v>
                </c:pt>
                <c:pt idx="1">
                  <c:v>-3.6344966337269913</c:v>
                </c:pt>
                <c:pt idx="2">
                  <c:v>-2.9847034592837218</c:v>
                </c:pt>
                <c:pt idx="3">
                  <c:v>-0.84097079863267865</c:v>
                </c:pt>
                <c:pt idx="4">
                  <c:v>1.8394853566821467</c:v>
                </c:pt>
                <c:pt idx="5">
                  <c:v>3.3360084211466634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8F-4113-A34E-6CE891E060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764457984"/>
        <c:axId val="1764456064"/>
      </c:barChart>
      <c:catAx>
        <c:axId val="17644579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4456064"/>
        <c:crosses val="autoZero"/>
        <c:auto val="1"/>
        <c:lblAlgn val="ctr"/>
        <c:lblOffset val="100"/>
        <c:noMultiLvlLbl val="0"/>
      </c:catAx>
      <c:valAx>
        <c:axId val="17644560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4457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'[LP and other measures.csv]Panels '!$F$58:$F$66</c:f>
              <c:strCache>
                <c:ptCount val="9"/>
                <c:pt idx="0">
                  <c:v>Coal mining  </c:v>
                </c:pt>
                <c:pt idx="1">
                  <c:v>Copper, nickel, lead and zinc ore mining  </c:v>
                </c:pt>
                <c:pt idx="2">
                  <c:v>Gold and silver ore mining  </c:v>
                </c:pt>
                <c:pt idx="3">
                  <c:v>Mining and quarrying (except oil and gas) </c:v>
                </c:pt>
                <c:pt idx="4">
                  <c:v>Metal ore mining  </c:v>
                </c:pt>
                <c:pt idx="5">
                  <c:v>Other metal ore mining  </c:v>
                </c:pt>
                <c:pt idx="6">
                  <c:v>Non-metallic mineral mining and quarrying  </c:v>
                </c:pt>
                <c:pt idx="7">
                  <c:v>Support activities for mining and oil and gas extraction </c:v>
                </c:pt>
                <c:pt idx="8">
                  <c:v>Iron ore mining  </c:v>
                </c:pt>
              </c:strCache>
            </c:strRef>
          </c:cat>
          <c:val>
            <c:numRef>
              <c:f>'[LP and other measures.csv]Panels '!$G$58:$G$66</c:f>
              <c:numCache>
                <c:formatCode>0.00</c:formatCode>
                <c:ptCount val="9"/>
                <c:pt idx="0">
                  <c:v>-7.8563771983572224</c:v>
                </c:pt>
                <c:pt idx="1">
                  <c:v>-2.1871713355597566</c:v>
                </c:pt>
                <c:pt idx="2">
                  <c:v>-1.8586858858656852</c:v>
                </c:pt>
                <c:pt idx="3">
                  <c:v>-1.5194891437915414</c:v>
                </c:pt>
                <c:pt idx="4">
                  <c:v>-1.4395377986838098</c:v>
                </c:pt>
                <c:pt idx="5">
                  <c:v>-1.0401298343012177</c:v>
                </c:pt>
                <c:pt idx="6">
                  <c:v>0.7579910234151388</c:v>
                </c:pt>
                <c:pt idx="7">
                  <c:v>0.87571901740699509</c:v>
                </c:pt>
                <c:pt idx="8">
                  <c:v>0.96301613268812147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3F-4B7B-BBD9-1535820805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736091728"/>
        <c:axId val="1736090288"/>
      </c:barChart>
      <c:catAx>
        <c:axId val="17360917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6090288"/>
        <c:crosses val="autoZero"/>
        <c:auto val="1"/>
        <c:lblAlgn val="ctr"/>
        <c:lblOffset val="100"/>
        <c:noMultiLvlLbl val="0"/>
      </c:catAx>
      <c:valAx>
        <c:axId val="17360902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6091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'[LP and other measures.csv]Panels '!$I$58:$I$66</c:f>
              <c:strCache>
                <c:ptCount val="9"/>
                <c:pt idx="0">
                  <c:v>Coal mining  </c:v>
                </c:pt>
                <c:pt idx="1">
                  <c:v>Copper, nickel, lead and zinc ore mining  </c:v>
                </c:pt>
                <c:pt idx="2">
                  <c:v>Iron ore mining  </c:v>
                </c:pt>
                <c:pt idx="3">
                  <c:v>Mining and quarrying (except oil and gas) </c:v>
                </c:pt>
                <c:pt idx="4">
                  <c:v>Non-metallic mineral mining and quarrying  </c:v>
                </c:pt>
                <c:pt idx="5">
                  <c:v>Support activities for mining and oil and gas extraction </c:v>
                </c:pt>
                <c:pt idx="6">
                  <c:v>Metal ore mining  </c:v>
                </c:pt>
                <c:pt idx="7">
                  <c:v>Gold and silver ore mining  </c:v>
                </c:pt>
                <c:pt idx="8">
                  <c:v>Other metal ore mining  </c:v>
                </c:pt>
              </c:strCache>
            </c:strRef>
          </c:cat>
          <c:val>
            <c:numRef>
              <c:f>'[LP and other measures.csv]Panels '!$J$58:$J$66</c:f>
              <c:numCache>
                <c:formatCode>0.00</c:formatCode>
                <c:ptCount val="9"/>
                <c:pt idx="0">
                  <c:v>-3.5941569968803702</c:v>
                </c:pt>
                <c:pt idx="1">
                  <c:v>-1.1717063857257015</c:v>
                </c:pt>
                <c:pt idx="2">
                  <c:v>-0.64363644035956291</c:v>
                </c:pt>
                <c:pt idx="3">
                  <c:v>0.6791700344688123</c:v>
                </c:pt>
                <c:pt idx="4">
                  <c:v>1.1126926348085431</c:v>
                </c:pt>
                <c:pt idx="5">
                  <c:v>1.5202616158391691</c:v>
                </c:pt>
                <c:pt idx="6">
                  <c:v>1.6023502664399003</c:v>
                </c:pt>
                <c:pt idx="7">
                  <c:v>5.9863525641738136</c:v>
                </c:pt>
                <c:pt idx="8">
                  <c:v>8.9102649986506748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FF-4625-BFD0-12C0D4F91A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923791968"/>
        <c:axId val="1923792448"/>
      </c:barChart>
      <c:catAx>
        <c:axId val="19237919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3792448"/>
        <c:crosses val="autoZero"/>
        <c:auto val="1"/>
        <c:lblAlgn val="ctr"/>
        <c:lblOffset val="100"/>
        <c:noMultiLvlLbl val="0"/>
      </c:catAx>
      <c:valAx>
        <c:axId val="19237924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3791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'[LP and other measures.csv]Panels '!$F$77:$F$81</c:f>
              <c:strCache>
                <c:ptCount val="5"/>
                <c:pt idx="0">
                  <c:v>Forestry and logging  </c:v>
                </c:pt>
                <c:pt idx="1">
                  <c:v>Electric power generation, transmission and distribution  </c:v>
                </c:pt>
                <c:pt idx="2">
                  <c:v>Support activities for forestry  </c:v>
                </c:pt>
                <c:pt idx="3">
                  <c:v>Support activities for mining and oil and gas extraction </c:v>
                </c:pt>
                <c:pt idx="4">
                  <c:v>Pipeline transportation </c:v>
                </c:pt>
              </c:strCache>
            </c:strRef>
          </c:cat>
          <c:val>
            <c:numRef>
              <c:f>'[LP and other measures.csv]Panels '!$G$77:$G$81</c:f>
              <c:numCache>
                <c:formatCode>0.00</c:formatCode>
                <c:ptCount val="5"/>
                <c:pt idx="0">
                  <c:v>-3.2404128395403631</c:v>
                </c:pt>
                <c:pt idx="1">
                  <c:v>-1.1442374797284938</c:v>
                </c:pt>
                <c:pt idx="2">
                  <c:v>-0.15492114837010185</c:v>
                </c:pt>
                <c:pt idx="3">
                  <c:v>0.87571901740699509</c:v>
                </c:pt>
                <c:pt idx="4">
                  <c:v>2.7073876237275751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AA-42A5-9D41-687CBF366B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923786688"/>
        <c:axId val="1923787168"/>
      </c:barChart>
      <c:catAx>
        <c:axId val="19237866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3787168"/>
        <c:crosses val="autoZero"/>
        <c:auto val="1"/>
        <c:lblAlgn val="ctr"/>
        <c:lblOffset val="100"/>
        <c:noMultiLvlLbl val="0"/>
      </c:catAx>
      <c:valAx>
        <c:axId val="19237871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3786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0.53643</cdr:x>
      <cdr:y>0.03226</cdr:y>
    </cdr:from>
    <cdr:to>
      <cdr:x>0.53643</cdr:x>
      <cdr:y>0.86748</cdr:y>
    </cdr:to>
    <cdr:cxnSp macro="">
      <cdr:nvCxnSpPr>
        <cdr:cNvPr id="2" name="Straight Connector 1">
          <a:extLst xmlns:a="http://schemas.openxmlformats.org/drawingml/2006/main">
            <a:ext uri="{FF2B5EF4-FFF2-40B4-BE49-F238E27FC236}">
              <a16:creationId xmlns:a16="http://schemas.microsoft.com/office/drawing/2014/main" id="{30C8DC12-D82B-234C-FED6-F00729453FD7}"/>
            </a:ext>
          </a:extLst>
        </cdr:cNvPr>
        <cdr:cNvCxnSpPr/>
      </cdr:nvCxnSpPr>
      <cdr:spPr>
        <a:xfrm xmlns:a="http://schemas.openxmlformats.org/drawingml/2006/main" flipV="1">
          <a:off x="4606691" y="152400"/>
          <a:ext cx="0" cy="3945916"/>
        </a:xfrm>
        <a:prstGeom xmlns:a="http://schemas.openxmlformats.org/drawingml/2006/main" prst="line">
          <a:avLst/>
        </a:prstGeom>
        <a:ln xmlns:a="http://schemas.openxmlformats.org/drawingml/2006/main">
          <a:prstDash val="lg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0.05185</cdr:x>
      <cdr:y>0.75643</cdr:y>
    </cdr:from>
    <cdr:to>
      <cdr:x>0.4939</cdr:x>
      <cdr:y>0.8128</cdr:y>
    </cdr:to>
    <cdr:sp macro="" textlink="">
      <cdr:nvSpPr>
        <cdr:cNvPr id="2" name="Text Box 1"/>
        <cdr:cNvSpPr txBox="1"/>
      </cdr:nvSpPr>
      <cdr:spPr>
        <a:xfrm xmlns:a="http://schemas.openxmlformats.org/drawingml/2006/main">
          <a:off x="327804" y="3588588"/>
          <a:ext cx="2794958" cy="26741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CA" sz="1000" b="1"/>
            <a:t>Mining, quarrying, and oil and gas extraction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FF4FDF-0169-46D3-982D-BEF2802CC5BC}" type="datetimeFigureOut">
              <a:rPr lang="en-CA" smtClean="0"/>
              <a:t>2024-10-25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41713" y="944563"/>
            <a:ext cx="3609975" cy="2551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69975" y="3636963"/>
            <a:ext cx="8553450" cy="29749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17708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57900" y="717708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31AC1A-F600-4873-A349-46BC3538FB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70496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678" y="2342516"/>
            <a:ext cx="9097027" cy="5225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96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5358" y="4231640"/>
            <a:ext cx="749167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92351-413D-427F-8A87-B6A3CA7AEF74}" type="datetime1">
              <a:rPr lang="en-US" smtClean="0"/>
              <a:t>10/25/2024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557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73687">
              <a:spcBef>
                <a:spcPts val="50"/>
              </a:spcBef>
            </a:pPr>
            <a:fld id="{81D60167-4931-47E6-BA6A-407CBD079E47}" type="slidenum">
              <a:rPr lang="en-CA" spc="-71" smtClean="0"/>
              <a:pPr marL="73687">
                <a:spcBef>
                  <a:spcPts val="50"/>
                </a:spcBef>
              </a:pPr>
              <a:t>‹#›</a:t>
            </a:fld>
            <a:endParaRPr lang="en-CA" spc="-71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53295" y="137668"/>
            <a:ext cx="1796310" cy="522579"/>
          </a:xfrm>
        </p:spPr>
        <p:txBody>
          <a:bodyPr lIns="0" tIns="0" rIns="0" bIns="0"/>
          <a:lstStyle>
            <a:lvl1pPr>
              <a:defRPr sz="3396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ED4B8-7C2A-4821-828A-A3703E525B3B}" type="datetime1">
              <a:rPr lang="en-US" smtClean="0"/>
              <a:t>10/25/2024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557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73687">
              <a:spcBef>
                <a:spcPts val="50"/>
              </a:spcBef>
            </a:pPr>
            <a:fld id="{81D60167-4931-47E6-BA6A-407CBD079E47}" type="slidenum">
              <a:rPr lang="en-CA" spc="-71" smtClean="0"/>
              <a:pPr marL="73687">
                <a:spcBef>
                  <a:spcPts val="50"/>
                </a:spcBef>
              </a:pPr>
              <a:t>‹#›</a:t>
            </a:fld>
            <a:endParaRPr lang="en-CA" spc="-71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53295" y="137668"/>
            <a:ext cx="1796310" cy="522579"/>
          </a:xfrm>
        </p:spPr>
        <p:txBody>
          <a:bodyPr lIns="0" tIns="0" rIns="0" bIns="0"/>
          <a:lstStyle>
            <a:lvl1pPr>
              <a:defRPr sz="3396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5122" y="1737995"/>
            <a:ext cx="465553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11731" y="1737995"/>
            <a:ext cx="465553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C4BE4-CC76-486F-8145-3C011CE03C0D}" type="datetime1">
              <a:rPr lang="en-US" smtClean="0"/>
              <a:t>10/25/2024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557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73687">
              <a:spcBef>
                <a:spcPts val="50"/>
              </a:spcBef>
            </a:pPr>
            <a:fld id="{81D60167-4931-47E6-BA6A-407CBD079E47}" type="slidenum">
              <a:rPr lang="en-CA" spc="-71" smtClean="0"/>
              <a:pPr marL="73687">
                <a:spcBef>
                  <a:spcPts val="50"/>
                </a:spcBef>
              </a:pPr>
              <a:t>‹#›</a:t>
            </a:fld>
            <a:endParaRPr lang="en-CA" spc="-71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53295" y="137668"/>
            <a:ext cx="1796310" cy="522579"/>
          </a:xfrm>
        </p:spPr>
        <p:txBody>
          <a:bodyPr lIns="0" tIns="0" rIns="0" bIns="0"/>
          <a:lstStyle>
            <a:lvl1pPr>
              <a:defRPr sz="3396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3DA3-2CDE-4EE5-AD23-F122376A4305}" type="datetime1">
              <a:rPr lang="en-US" smtClean="0"/>
              <a:t>10/25/2024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557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73687">
              <a:spcBef>
                <a:spcPts val="50"/>
              </a:spcBef>
            </a:pPr>
            <a:fld id="{81D60167-4931-47E6-BA6A-407CBD079E47}" type="slidenum">
              <a:rPr lang="en-CA" spc="-71" smtClean="0"/>
              <a:pPr marL="73687">
                <a:spcBef>
                  <a:spcPts val="50"/>
                </a:spcBef>
              </a:pPr>
              <a:t>‹#›</a:t>
            </a:fld>
            <a:endParaRPr lang="en-CA" spc="-71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B4C4E-B4B9-412A-9E7A-CE56027BC265}" type="datetime1">
              <a:rPr lang="en-US" smtClean="0"/>
              <a:t>10/25/2024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557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73687">
              <a:spcBef>
                <a:spcPts val="50"/>
              </a:spcBef>
            </a:pPr>
            <a:fld id="{81D60167-4931-47E6-BA6A-407CBD079E47}" type="slidenum">
              <a:rPr lang="en-CA" spc="-71" smtClean="0"/>
              <a:pPr marL="73687">
                <a:spcBef>
                  <a:spcPts val="50"/>
                </a:spcBef>
              </a:pPr>
              <a:t>‹#›</a:t>
            </a:fld>
            <a:endParaRPr lang="en-CA" spc="-71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53295" y="137668"/>
            <a:ext cx="179631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122" y="1737995"/>
            <a:ext cx="963214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8811" y="7027545"/>
            <a:ext cx="342476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5119" y="7027545"/>
            <a:ext cx="246154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0F2C2-E9A3-4D3F-80D0-52DA73901E4A}" type="datetime1">
              <a:rPr lang="en-US" smtClean="0"/>
              <a:t>10/25/2024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173090" y="6988542"/>
            <a:ext cx="306424" cy="2396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57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73687">
              <a:spcBef>
                <a:spcPts val="50"/>
              </a:spcBef>
            </a:pPr>
            <a:fld id="{81D60167-4931-47E6-BA6A-407CBD079E47}" type="slidenum">
              <a:rPr lang="en-CA" spc="-71" smtClean="0"/>
              <a:pPr marL="73687">
                <a:spcBef>
                  <a:spcPts val="50"/>
                </a:spcBef>
              </a:pPr>
              <a:t>‹#›</a:t>
            </a:fld>
            <a:endParaRPr lang="en-CA" spc="-7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647018">
        <a:defRPr>
          <a:latin typeface="+mn-lt"/>
          <a:ea typeface="+mn-ea"/>
          <a:cs typeface="+mn-cs"/>
        </a:defRPr>
      </a:lvl2pPr>
      <a:lvl3pPr marL="1294033">
        <a:defRPr>
          <a:latin typeface="+mn-lt"/>
          <a:ea typeface="+mn-ea"/>
          <a:cs typeface="+mn-cs"/>
        </a:defRPr>
      </a:lvl3pPr>
      <a:lvl4pPr marL="1941050">
        <a:defRPr>
          <a:latin typeface="+mn-lt"/>
          <a:ea typeface="+mn-ea"/>
          <a:cs typeface="+mn-cs"/>
        </a:defRPr>
      </a:lvl4pPr>
      <a:lvl5pPr marL="2588068">
        <a:defRPr>
          <a:latin typeface="+mn-lt"/>
          <a:ea typeface="+mn-ea"/>
          <a:cs typeface="+mn-cs"/>
        </a:defRPr>
      </a:lvl5pPr>
      <a:lvl6pPr marL="3235084">
        <a:defRPr>
          <a:latin typeface="+mn-lt"/>
          <a:ea typeface="+mn-ea"/>
          <a:cs typeface="+mn-cs"/>
        </a:defRPr>
      </a:lvl6pPr>
      <a:lvl7pPr marL="3882100">
        <a:defRPr>
          <a:latin typeface="+mn-lt"/>
          <a:ea typeface="+mn-ea"/>
          <a:cs typeface="+mn-cs"/>
        </a:defRPr>
      </a:lvl7pPr>
      <a:lvl8pPr marL="4529118">
        <a:defRPr>
          <a:latin typeface="+mn-lt"/>
          <a:ea typeface="+mn-ea"/>
          <a:cs typeface="+mn-cs"/>
        </a:defRPr>
      </a:lvl8pPr>
      <a:lvl9pPr marL="517613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647018">
        <a:defRPr>
          <a:latin typeface="+mn-lt"/>
          <a:ea typeface="+mn-ea"/>
          <a:cs typeface="+mn-cs"/>
        </a:defRPr>
      </a:lvl2pPr>
      <a:lvl3pPr marL="1294033">
        <a:defRPr>
          <a:latin typeface="+mn-lt"/>
          <a:ea typeface="+mn-ea"/>
          <a:cs typeface="+mn-cs"/>
        </a:defRPr>
      </a:lvl3pPr>
      <a:lvl4pPr marL="1941050">
        <a:defRPr>
          <a:latin typeface="+mn-lt"/>
          <a:ea typeface="+mn-ea"/>
          <a:cs typeface="+mn-cs"/>
        </a:defRPr>
      </a:lvl4pPr>
      <a:lvl5pPr marL="2588068">
        <a:defRPr>
          <a:latin typeface="+mn-lt"/>
          <a:ea typeface="+mn-ea"/>
          <a:cs typeface="+mn-cs"/>
        </a:defRPr>
      </a:lvl5pPr>
      <a:lvl6pPr marL="3235084">
        <a:defRPr>
          <a:latin typeface="+mn-lt"/>
          <a:ea typeface="+mn-ea"/>
          <a:cs typeface="+mn-cs"/>
        </a:defRPr>
      </a:lvl6pPr>
      <a:lvl7pPr marL="3882100">
        <a:defRPr>
          <a:latin typeface="+mn-lt"/>
          <a:ea typeface="+mn-ea"/>
          <a:cs typeface="+mn-cs"/>
        </a:defRPr>
      </a:lvl7pPr>
      <a:lvl8pPr marL="4529118">
        <a:defRPr>
          <a:latin typeface="+mn-lt"/>
          <a:ea typeface="+mn-ea"/>
          <a:cs typeface="+mn-cs"/>
        </a:defRPr>
      </a:lvl8pPr>
      <a:lvl9pPr marL="517613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5052786"/>
              </p:ext>
            </p:extLst>
          </p:nvPr>
        </p:nvGraphicFramePr>
        <p:xfrm>
          <a:off x="494233" y="3043322"/>
          <a:ext cx="9704934" cy="164221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532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517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42211">
                <a:tc>
                  <a:txBody>
                    <a:bodyPr/>
                    <a:lstStyle/>
                    <a:p>
                      <a:pPr marL="228600" marR="434340">
                        <a:lnSpc>
                          <a:spcPct val="101699"/>
                        </a:lnSpc>
                        <a:spcBef>
                          <a:spcPts val="980"/>
                        </a:spcBef>
                      </a:pPr>
                      <a:r>
                        <a:rPr sz="2300" spc="-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CENTRE </a:t>
                      </a:r>
                      <a:r>
                        <a:rPr sz="23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FOR</a:t>
                      </a:r>
                      <a:r>
                        <a:rPr sz="2300" spc="-7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300" spc="-2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THE </a:t>
                      </a:r>
                      <a:r>
                        <a:rPr sz="23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STUDY</a:t>
                      </a:r>
                      <a:r>
                        <a:rPr sz="2300" spc="-204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300" spc="-2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OF </a:t>
                      </a:r>
                      <a:r>
                        <a:rPr sz="2300" spc="-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LIVING</a:t>
                      </a:r>
                      <a:endParaRPr sz="2300">
                        <a:latin typeface="Trebuchet MS"/>
                        <a:cs typeface="Trebuchet MS"/>
                      </a:endParaRPr>
                    </a:p>
                    <a:p>
                      <a:pPr marL="22860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2300" spc="-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STANDARDS</a:t>
                      </a:r>
                      <a:endParaRPr sz="2300">
                        <a:latin typeface="Trebuchet MS"/>
                        <a:cs typeface="Trebuchet MS"/>
                      </a:endParaRPr>
                    </a:p>
                  </a:txBody>
                  <a:tcPr marL="0" marR="0" marT="176127" marB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617538" marR="612140" indent="14288">
                        <a:lnSpc>
                          <a:spcPts val="1850"/>
                        </a:lnSpc>
                        <a:spcBef>
                          <a:spcPts val="5"/>
                        </a:spcBef>
                      </a:pPr>
                      <a:r>
                        <a:rPr lang="en-US" sz="2400" b="1" dirty="0">
                          <a:latin typeface="Times New Roman"/>
                          <a:cs typeface="Times New Roman"/>
                        </a:rPr>
                        <a:t>Productivity Developments in Natural Resource Industries in Canada </a:t>
                      </a:r>
                      <a:endParaRPr sz="2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26448" marB="0">
                    <a:solidFill>
                      <a:srgbClr val="4471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0" y="156243"/>
            <a:ext cx="4707792" cy="802607"/>
          </a:xfrm>
          <a:custGeom>
            <a:avLst/>
            <a:gdLst/>
            <a:ahLst/>
            <a:cxnLst/>
            <a:rect l="l" t="t" r="r" b="b"/>
            <a:pathLst>
              <a:path w="3326765" h="732155">
                <a:moveTo>
                  <a:pt x="3326638" y="0"/>
                </a:moveTo>
                <a:lnTo>
                  <a:pt x="0" y="0"/>
                </a:lnTo>
                <a:lnTo>
                  <a:pt x="0" y="731824"/>
                </a:lnTo>
                <a:lnTo>
                  <a:pt x="3326638" y="731824"/>
                </a:lnTo>
                <a:lnTo>
                  <a:pt x="3326638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65492" y="186507"/>
            <a:ext cx="2599414" cy="540799"/>
          </a:xfrm>
          <a:prstGeom prst="rect">
            <a:avLst/>
          </a:prstGeom>
        </p:spPr>
        <p:txBody>
          <a:bodyPr vert="horz" wrap="square" lIns="0" tIns="17972" rIns="0" bIns="0" rtlCol="0">
            <a:spAutoFit/>
          </a:bodyPr>
          <a:lstStyle/>
          <a:p>
            <a:pPr marL="17973">
              <a:spcBef>
                <a:spcPts val="142"/>
              </a:spcBef>
            </a:pPr>
            <a:r>
              <a:rPr lang="en-CA" dirty="0"/>
              <a:t>October</a:t>
            </a:r>
            <a:r>
              <a:rPr spc="-78" dirty="0"/>
              <a:t> </a:t>
            </a:r>
            <a:r>
              <a:rPr spc="-28" dirty="0"/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450338" y="5065341"/>
            <a:ext cx="5399718" cy="2334916"/>
          </a:xfrm>
          <a:prstGeom prst="rect">
            <a:avLst/>
          </a:prstGeom>
        </p:spPr>
        <p:txBody>
          <a:bodyPr vert="horz" wrap="square" lIns="0" tIns="16175" rIns="0" bIns="0" rtlCol="0">
            <a:spAutoFit/>
          </a:bodyPr>
          <a:lstStyle/>
          <a:p>
            <a:pPr algn="ctr">
              <a:spcBef>
                <a:spcPts val="127"/>
              </a:spcBef>
            </a:pPr>
            <a:endParaRPr lang="en-US" sz="1600" dirty="0">
              <a:latin typeface="Times New Roman"/>
              <a:cs typeface="Times New Roman"/>
            </a:endParaRPr>
          </a:p>
          <a:p>
            <a:pPr algn="ctr">
              <a:spcBef>
                <a:spcPts val="127"/>
              </a:spcBef>
            </a:pPr>
            <a:r>
              <a:rPr lang="en-US" sz="1600" dirty="0">
                <a:latin typeface="Times New Roman"/>
                <a:cs typeface="Times New Roman"/>
              </a:rPr>
              <a:t>Andrew Sharpe</a:t>
            </a:r>
          </a:p>
          <a:p>
            <a:pPr algn="ctr">
              <a:spcBef>
                <a:spcPts val="127"/>
              </a:spcBef>
            </a:pPr>
            <a:r>
              <a:rPr lang="en-US" sz="1600" dirty="0">
                <a:latin typeface="Times New Roman"/>
                <a:cs typeface="Times New Roman"/>
              </a:rPr>
              <a:t>Centre</a:t>
            </a:r>
            <a:r>
              <a:rPr lang="en-US" sz="1600" spc="-21" dirty="0">
                <a:latin typeface="Times New Roman"/>
                <a:cs typeface="Times New Roman"/>
              </a:rPr>
              <a:t> </a:t>
            </a:r>
            <a:r>
              <a:rPr lang="en-US" sz="1600" dirty="0">
                <a:latin typeface="Times New Roman"/>
                <a:cs typeface="Times New Roman"/>
              </a:rPr>
              <a:t>for</a:t>
            </a:r>
            <a:r>
              <a:rPr lang="en-US" sz="1600" spc="-35" dirty="0">
                <a:latin typeface="Times New Roman"/>
                <a:cs typeface="Times New Roman"/>
              </a:rPr>
              <a:t> </a:t>
            </a:r>
            <a:r>
              <a:rPr lang="en-US" sz="1600" dirty="0">
                <a:latin typeface="Times New Roman"/>
                <a:cs typeface="Times New Roman"/>
              </a:rPr>
              <a:t>the</a:t>
            </a:r>
            <a:r>
              <a:rPr lang="en-US" sz="1600" spc="-14" dirty="0">
                <a:latin typeface="Times New Roman"/>
                <a:cs typeface="Times New Roman"/>
              </a:rPr>
              <a:t> </a:t>
            </a:r>
            <a:r>
              <a:rPr lang="en-US" sz="1600" dirty="0">
                <a:latin typeface="Times New Roman"/>
                <a:cs typeface="Times New Roman"/>
              </a:rPr>
              <a:t>Study</a:t>
            </a:r>
            <a:r>
              <a:rPr lang="en-US" sz="1600" spc="-50" dirty="0">
                <a:latin typeface="Times New Roman"/>
                <a:cs typeface="Times New Roman"/>
              </a:rPr>
              <a:t> </a:t>
            </a:r>
            <a:r>
              <a:rPr lang="en-US" sz="1600" dirty="0">
                <a:latin typeface="Times New Roman"/>
                <a:cs typeface="Times New Roman"/>
              </a:rPr>
              <a:t>of</a:t>
            </a:r>
            <a:r>
              <a:rPr lang="en-US" sz="1600" spc="-28" dirty="0">
                <a:latin typeface="Times New Roman"/>
                <a:cs typeface="Times New Roman"/>
              </a:rPr>
              <a:t> </a:t>
            </a:r>
            <a:r>
              <a:rPr lang="en-US" sz="1600" dirty="0">
                <a:latin typeface="Times New Roman"/>
                <a:cs typeface="Times New Roman"/>
              </a:rPr>
              <a:t>Living</a:t>
            </a:r>
            <a:r>
              <a:rPr lang="en-US" sz="1600" spc="-42" dirty="0">
                <a:latin typeface="Times New Roman"/>
                <a:cs typeface="Times New Roman"/>
              </a:rPr>
              <a:t> </a:t>
            </a:r>
            <a:r>
              <a:rPr lang="en-US" sz="1600" spc="-14" dirty="0">
                <a:latin typeface="Times New Roman"/>
                <a:cs typeface="Times New Roman"/>
              </a:rPr>
              <a:t>Standards</a:t>
            </a:r>
            <a:endParaRPr lang="en-US" sz="1600" dirty="0">
              <a:latin typeface="Times New Roman"/>
              <a:cs typeface="Times New Roman"/>
            </a:endParaRPr>
          </a:p>
          <a:p>
            <a:pPr algn="ctr">
              <a:spcBef>
                <a:spcPts val="127"/>
              </a:spcBef>
            </a:pPr>
            <a:endParaRPr lang="en-US" sz="1600" dirty="0">
              <a:latin typeface="Times New Roman"/>
              <a:cs typeface="Times New Roman"/>
            </a:endParaRPr>
          </a:p>
          <a:p>
            <a:pPr algn="ctr">
              <a:spcBef>
                <a:spcPts val="127"/>
              </a:spcBef>
            </a:pPr>
            <a:r>
              <a:rPr lang="en-US" sz="1600" dirty="0">
                <a:latin typeface="Times New Roman"/>
                <a:cs typeface="Times New Roman"/>
              </a:rPr>
              <a:t>Presentation to ADM Policy Committee</a:t>
            </a:r>
          </a:p>
          <a:p>
            <a:pPr algn="ctr">
              <a:spcBef>
                <a:spcPts val="127"/>
              </a:spcBef>
            </a:pPr>
            <a:r>
              <a:rPr lang="en-US" sz="1600" dirty="0">
                <a:latin typeface="Times New Roman"/>
                <a:cs typeface="Times New Roman"/>
              </a:rPr>
              <a:t>Natural Resources Canada</a:t>
            </a:r>
          </a:p>
          <a:p>
            <a:pPr algn="ctr">
              <a:spcBef>
                <a:spcPts val="127"/>
              </a:spcBef>
            </a:pPr>
            <a:endParaRPr lang="en-US" sz="1600" dirty="0">
              <a:latin typeface="Times New Roman"/>
              <a:cs typeface="Times New Roman"/>
            </a:endParaRPr>
          </a:p>
          <a:p>
            <a:pPr algn="ctr">
              <a:spcBef>
                <a:spcPts val="127"/>
              </a:spcBef>
            </a:pPr>
            <a:r>
              <a:rPr lang="en-US" sz="1600" dirty="0">
                <a:latin typeface="Times New Roman"/>
                <a:cs typeface="Times New Roman"/>
              </a:rPr>
              <a:t>October 25, 2024 </a:t>
            </a:r>
          </a:p>
          <a:p>
            <a:pPr algn="ctr">
              <a:spcBef>
                <a:spcPts val="127"/>
              </a:spcBef>
            </a:pPr>
            <a:endParaRPr lang="en-US" sz="1600" dirty="0"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79900" y="1197202"/>
            <a:ext cx="1740595" cy="99194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B86DF25F-6E4E-4B15-EBE1-AD9AC176DB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F3BCF08-5D26-8056-D9FF-6EC40EE0F58F}"/>
              </a:ext>
            </a:extLst>
          </p:cNvPr>
          <p:cNvSpPr txBox="1"/>
          <p:nvPr/>
        </p:nvSpPr>
        <p:spPr>
          <a:xfrm>
            <a:off x="454065" y="328341"/>
            <a:ext cx="9785270" cy="6398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1132"/>
              </a:spcAft>
            </a:pPr>
            <a:r>
              <a:rPr lang="en-US" sz="1698" b="1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Chart 4: Labour Productivity Growth Rates and Change in Labour Productivity Growth Rates, Manufacturing Natural Resources Industries, Canada, 2014-2023</a:t>
            </a:r>
            <a:endParaRPr lang="en-CA" sz="1698" b="1" dirty="0"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08CE48-D05C-C5CA-2602-45B7B68DB207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73687">
              <a:spcBef>
                <a:spcPts val="50"/>
              </a:spcBef>
            </a:pPr>
            <a:fld id="{81D60167-4931-47E6-BA6A-407CBD079E47}" type="slidenum">
              <a:rPr lang="en-CA" spc="-71" smtClean="0"/>
              <a:pPr marL="73687">
                <a:spcBef>
                  <a:spcPts val="50"/>
                </a:spcBef>
              </a:pPr>
              <a:t>10</a:t>
            </a:fld>
            <a:endParaRPr lang="en-CA" spc="-7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09B1EF2-AAB8-D632-89E0-9360E881AE43}"/>
              </a:ext>
            </a:extLst>
          </p:cNvPr>
          <p:cNvSpPr txBox="1"/>
          <p:nvPr/>
        </p:nvSpPr>
        <p:spPr>
          <a:xfrm>
            <a:off x="454065" y="1111250"/>
            <a:ext cx="5345288" cy="3150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1400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Panel A: Labour Productivity Growth Rates (Per cent)</a:t>
            </a:r>
            <a:endParaRPr lang="en-CA" sz="14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1CED2B22-52DF-DEEB-E41B-00B64ECD8B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14145370"/>
              </p:ext>
            </p:extLst>
          </p:nvPr>
        </p:nvGraphicFramePr>
        <p:xfrm>
          <a:off x="432898" y="1388283"/>
          <a:ext cx="6056802" cy="25791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879974D7-0382-4EAC-0115-1A73FAAEF045}"/>
              </a:ext>
            </a:extLst>
          </p:cNvPr>
          <p:cNvSpPr txBox="1"/>
          <p:nvPr/>
        </p:nvSpPr>
        <p:spPr>
          <a:xfrm>
            <a:off x="432898" y="4034477"/>
            <a:ext cx="9579500" cy="3150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1400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Panel B: Change in Labour Productivity Growth Rates Between 2000-2014 and 2014-2023 (Percentage Points)  </a:t>
            </a:r>
            <a:endParaRPr lang="en-CA" sz="14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99619D20-74F8-D610-12AC-C03490CA09C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19000200"/>
              </p:ext>
            </p:extLst>
          </p:nvPr>
        </p:nvGraphicFramePr>
        <p:xfrm>
          <a:off x="774700" y="4534912"/>
          <a:ext cx="5943600" cy="2369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157EC81B-C4E4-562C-8E7D-E8C44CC4567F}"/>
              </a:ext>
            </a:extLst>
          </p:cNvPr>
          <p:cNvSpPr txBox="1"/>
          <p:nvPr/>
        </p:nvSpPr>
        <p:spPr>
          <a:xfrm>
            <a:off x="1412" y="6990659"/>
            <a:ext cx="534528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1200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Source: Statistics Canada Table 36-10-0480-01</a:t>
            </a:r>
            <a:endParaRPr lang="en-CA" sz="1200" dirty="0"/>
          </a:p>
        </p:txBody>
      </p:sp>
    </p:spTree>
    <p:extLst>
      <p:ext uri="{BB962C8B-B14F-4D97-AF65-F5344CB8AC3E}">
        <p14:creationId xmlns:p14="http://schemas.microsoft.com/office/powerpoint/2010/main" val="1182598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BBAD0725-1061-319A-EC70-C888057094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9BBBEE5E-664A-382F-1D20-FE1487028777}"/>
              </a:ext>
            </a:extLst>
          </p:cNvPr>
          <p:cNvSpPr txBox="1"/>
          <p:nvPr/>
        </p:nvSpPr>
        <p:spPr>
          <a:xfrm>
            <a:off x="437192" y="76219"/>
            <a:ext cx="9819016" cy="589489"/>
          </a:xfrm>
          <a:prstGeom prst="rect">
            <a:avLst/>
          </a:prstGeom>
        </p:spPr>
        <p:txBody>
          <a:bodyPr vert="horz" wrap="square" lIns="0" tIns="8986" rIns="0" bIns="0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1800" b="1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Chart 5: Labour Productivity Growth Rates and Change in Labour Productivity Growth Rates, Mining and Quarrying Industries, Canada, 2014-2023</a:t>
            </a:r>
            <a:endParaRPr lang="en-CA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BEA453BD-F4D8-601E-3A97-6C4080259884}"/>
              </a:ext>
            </a:extLst>
          </p:cNvPr>
          <p:cNvSpPr txBox="1"/>
          <p:nvPr/>
        </p:nvSpPr>
        <p:spPr>
          <a:xfrm>
            <a:off x="336057" y="7014415"/>
            <a:ext cx="5416790" cy="236807"/>
          </a:xfrm>
          <a:prstGeom prst="rect">
            <a:avLst/>
          </a:prstGeom>
        </p:spPr>
        <p:txBody>
          <a:bodyPr vert="horz" wrap="square" lIns="0" tIns="18871" rIns="0" bIns="0" rtlCol="0">
            <a:spAutoFit/>
          </a:bodyPr>
          <a:lstStyle/>
          <a:p>
            <a:pPr marL="17973">
              <a:spcBef>
                <a:spcPts val="149"/>
              </a:spcBef>
            </a:pPr>
            <a:r>
              <a:rPr lang="en-US" sz="1415" dirty="0">
                <a:latin typeface="Times New Roman"/>
                <a:cs typeface="Times New Roman"/>
              </a:rPr>
              <a:t>Source: Statistics Canada Table 36-10-0480-01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24897E-2602-8071-6222-5203F89DF4F0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5193488" y="7242862"/>
            <a:ext cx="306424" cy="239617"/>
          </a:xfrm>
        </p:spPr>
        <p:txBody>
          <a:bodyPr/>
          <a:lstStyle/>
          <a:p>
            <a:pPr marL="73687">
              <a:spcBef>
                <a:spcPts val="50"/>
              </a:spcBef>
            </a:pPr>
            <a:fld id="{81D60167-4931-47E6-BA6A-407CBD079E47}" type="slidenum">
              <a:rPr lang="en-CA" spc="-71" smtClean="0"/>
              <a:pPr marL="73687">
                <a:spcBef>
                  <a:spcPts val="50"/>
                </a:spcBef>
              </a:pPr>
              <a:t>11</a:t>
            </a:fld>
            <a:endParaRPr lang="en-CA" spc="-7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7129A8A-B390-D2ED-8779-8B01A05A9AB7}"/>
              </a:ext>
            </a:extLst>
          </p:cNvPr>
          <p:cNvSpPr txBox="1"/>
          <p:nvPr/>
        </p:nvSpPr>
        <p:spPr>
          <a:xfrm>
            <a:off x="423081" y="749461"/>
            <a:ext cx="5345288" cy="2831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1200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Panel A: Labour Productivity Growth Rates (Per cent)</a:t>
            </a:r>
            <a:endParaRPr lang="en-CA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E5197E45-E1E5-2515-9964-10CBB1AD986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10709300"/>
              </p:ext>
            </p:extLst>
          </p:nvPr>
        </p:nvGraphicFramePr>
        <p:xfrm>
          <a:off x="432959" y="927362"/>
          <a:ext cx="595185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A8522383-696D-CA87-232F-57D55B6960A7}"/>
              </a:ext>
            </a:extLst>
          </p:cNvPr>
          <p:cNvSpPr txBox="1"/>
          <p:nvPr/>
        </p:nvSpPr>
        <p:spPr>
          <a:xfrm>
            <a:off x="423081" y="3811590"/>
            <a:ext cx="7819219" cy="2831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1200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Panel B: Change in Labour Productivity Growth Rates Between 2000-2014 and 2014-2023 (Percentage Points)  </a:t>
            </a:r>
            <a:endParaRPr lang="en-CA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33885147-7B3A-FD47-119D-A9102C3AD09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33771280"/>
              </p:ext>
            </p:extLst>
          </p:nvPr>
        </p:nvGraphicFramePr>
        <p:xfrm>
          <a:off x="423081" y="4221321"/>
          <a:ext cx="59436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665620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DE14F0DC-E693-1B3C-4EAD-5A75E5550C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719A26EA-1CD8-189B-2641-CC5FFA8AA2B5}"/>
              </a:ext>
            </a:extLst>
          </p:cNvPr>
          <p:cNvSpPr txBox="1"/>
          <p:nvPr/>
        </p:nvSpPr>
        <p:spPr>
          <a:xfrm>
            <a:off x="437192" y="76219"/>
            <a:ext cx="9819016" cy="589489"/>
          </a:xfrm>
          <a:prstGeom prst="rect">
            <a:avLst/>
          </a:prstGeom>
        </p:spPr>
        <p:txBody>
          <a:bodyPr vert="horz" wrap="square" lIns="0" tIns="8986" rIns="0" bIns="0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Chart 6: Labour Productivity Growth Rates and Change in Labour Productivity Growth Rates, Other Natural Resources Industries, Canada, 2014-2023</a:t>
            </a:r>
            <a:endParaRPr lang="en-CA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57BC2673-CE87-042A-9BC7-43164D0C2F01}"/>
              </a:ext>
            </a:extLst>
          </p:cNvPr>
          <p:cNvSpPr txBox="1"/>
          <p:nvPr/>
        </p:nvSpPr>
        <p:spPr>
          <a:xfrm>
            <a:off x="336057" y="7014415"/>
            <a:ext cx="5416790" cy="236807"/>
          </a:xfrm>
          <a:prstGeom prst="rect">
            <a:avLst/>
          </a:prstGeom>
        </p:spPr>
        <p:txBody>
          <a:bodyPr vert="horz" wrap="square" lIns="0" tIns="18871" rIns="0" bIns="0" rtlCol="0">
            <a:spAutoFit/>
          </a:bodyPr>
          <a:lstStyle/>
          <a:p>
            <a:pPr marL="17973">
              <a:spcBef>
                <a:spcPts val="149"/>
              </a:spcBef>
            </a:pPr>
            <a:r>
              <a:rPr lang="en-US" sz="1415" dirty="0">
                <a:latin typeface="Times New Roman"/>
                <a:cs typeface="Times New Roman"/>
              </a:rPr>
              <a:t>Source: Statistics Canada Table 36-10-0480-01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4D43EF-B9EE-58A5-36AF-40FB3540D4C8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5193488" y="7242862"/>
            <a:ext cx="306424" cy="239617"/>
          </a:xfrm>
        </p:spPr>
        <p:txBody>
          <a:bodyPr/>
          <a:lstStyle/>
          <a:p>
            <a:pPr marL="73687">
              <a:spcBef>
                <a:spcPts val="50"/>
              </a:spcBef>
            </a:pPr>
            <a:fld id="{81D60167-4931-47E6-BA6A-407CBD079E47}" type="slidenum">
              <a:rPr lang="en-CA" spc="-71" smtClean="0"/>
              <a:pPr marL="73687">
                <a:spcBef>
                  <a:spcPts val="50"/>
                </a:spcBef>
              </a:pPr>
              <a:t>12</a:t>
            </a:fld>
            <a:endParaRPr lang="en-CA" spc="-7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042609-074F-4DC7-102C-C84A439B851C}"/>
              </a:ext>
            </a:extLst>
          </p:cNvPr>
          <p:cNvSpPr txBox="1"/>
          <p:nvPr/>
        </p:nvSpPr>
        <p:spPr>
          <a:xfrm>
            <a:off x="423081" y="749461"/>
            <a:ext cx="5345288" cy="2831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1200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Panel A: Labour Productivity Growth Rates (Per cent)</a:t>
            </a:r>
            <a:endParaRPr lang="en-CA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6B19EA4-4179-EA30-4685-8DDA0B6D87E9}"/>
              </a:ext>
            </a:extLst>
          </p:cNvPr>
          <p:cNvSpPr txBox="1"/>
          <p:nvPr/>
        </p:nvSpPr>
        <p:spPr>
          <a:xfrm>
            <a:off x="423081" y="3811590"/>
            <a:ext cx="7819219" cy="2831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1200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Panel B: Change in Labour Productivity Growth Rates Between 2000-2014 and 2014-2023 (Percentage Points)  </a:t>
            </a:r>
            <a:endParaRPr lang="en-CA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987B79A4-9B3B-10F1-15F4-61C1090D2C2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71040056"/>
              </p:ext>
            </p:extLst>
          </p:nvPr>
        </p:nvGraphicFramePr>
        <p:xfrm>
          <a:off x="622300" y="1116368"/>
          <a:ext cx="599503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94DF126-FD78-588E-53A0-C68EC3882C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7472894"/>
              </p:ext>
            </p:extLst>
          </p:nvPr>
        </p:nvGraphicFramePr>
        <p:xfrm>
          <a:off x="480413" y="4129211"/>
          <a:ext cx="6021070" cy="2682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491269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99F3966E-BD43-D043-8ACC-F5A36041AA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90EBDDAA-3929-3AF0-6AD9-525860C77443}"/>
              </a:ext>
            </a:extLst>
          </p:cNvPr>
          <p:cNvSpPr txBox="1"/>
          <p:nvPr/>
        </p:nvSpPr>
        <p:spPr>
          <a:xfrm>
            <a:off x="318958" y="298071"/>
            <a:ext cx="10751893" cy="971966"/>
          </a:xfrm>
          <a:prstGeom prst="rect">
            <a:avLst/>
          </a:prstGeom>
        </p:spPr>
        <p:txBody>
          <a:bodyPr vert="horz" wrap="square" lIns="0" tIns="8986" rIns="0" bIns="0" rtlCol="0">
            <a:spAutoFit/>
          </a:bodyPr>
          <a:lstStyle/>
          <a:p>
            <a:pPr marL="17973" marR="7189">
              <a:lnSpc>
                <a:spcPct val="103499"/>
              </a:lnSpc>
              <a:spcBef>
                <a:spcPts val="71"/>
              </a:spcBef>
              <a:spcAft>
                <a:spcPts val="1132"/>
              </a:spcAft>
            </a:pPr>
            <a:r>
              <a:rPr lang="en-CA" sz="1800" b="1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Table 4: Linear End-year Net Stock and Growth in Capital Stock, Selected Natural Resources Industries, Canada, 2000-2022 (x 1,000,000 Chained 2017 Dollars)</a:t>
            </a:r>
            <a:endParaRPr lang="en-CA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17973" marR="7189">
              <a:lnSpc>
                <a:spcPct val="103499"/>
              </a:lnSpc>
              <a:spcBef>
                <a:spcPts val="71"/>
              </a:spcBef>
              <a:spcAft>
                <a:spcPts val="1132"/>
              </a:spcAft>
            </a:pPr>
            <a:endParaRPr lang="en-CA" sz="1600" b="1" dirty="0">
              <a:latin typeface="Times New Roman"/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AAD1E7-C1D9-5ACE-DC7E-5C839AEC1609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5123056" y="7292868"/>
            <a:ext cx="306424" cy="239617"/>
          </a:xfrm>
        </p:spPr>
        <p:txBody>
          <a:bodyPr/>
          <a:lstStyle/>
          <a:p>
            <a:pPr marL="73687">
              <a:spcBef>
                <a:spcPts val="50"/>
              </a:spcBef>
            </a:pPr>
            <a:fld id="{81D60167-4931-47E6-BA6A-407CBD079E47}" type="slidenum">
              <a:rPr lang="en-CA" spc="-71" smtClean="0"/>
              <a:pPr marL="73687">
                <a:spcBef>
                  <a:spcPts val="50"/>
                </a:spcBef>
              </a:pPr>
              <a:t>13</a:t>
            </a:fld>
            <a:endParaRPr lang="en-CA" spc="-71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F86F4CE-ADA7-BB41-96CF-D2DB7245F8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09630"/>
              </p:ext>
            </p:extLst>
          </p:nvPr>
        </p:nvGraphicFramePr>
        <p:xfrm>
          <a:off x="478218" y="1183409"/>
          <a:ext cx="7840281" cy="52678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79329">
                  <a:extLst>
                    <a:ext uri="{9D8B030D-6E8A-4147-A177-3AD203B41FA5}">
                      <a16:colId xmlns:a16="http://schemas.microsoft.com/office/drawing/2014/main" val="398228535"/>
                    </a:ext>
                  </a:extLst>
                </a:gridCol>
                <a:gridCol w="882222">
                  <a:extLst>
                    <a:ext uri="{9D8B030D-6E8A-4147-A177-3AD203B41FA5}">
                      <a16:colId xmlns:a16="http://schemas.microsoft.com/office/drawing/2014/main" val="3796525246"/>
                    </a:ext>
                  </a:extLst>
                </a:gridCol>
                <a:gridCol w="882222">
                  <a:extLst>
                    <a:ext uri="{9D8B030D-6E8A-4147-A177-3AD203B41FA5}">
                      <a16:colId xmlns:a16="http://schemas.microsoft.com/office/drawing/2014/main" val="1469176806"/>
                    </a:ext>
                  </a:extLst>
                </a:gridCol>
                <a:gridCol w="907143">
                  <a:extLst>
                    <a:ext uri="{9D8B030D-6E8A-4147-A177-3AD203B41FA5}">
                      <a16:colId xmlns:a16="http://schemas.microsoft.com/office/drawing/2014/main" val="1737692622"/>
                    </a:ext>
                  </a:extLst>
                </a:gridCol>
                <a:gridCol w="882222">
                  <a:extLst>
                    <a:ext uri="{9D8B030D-6E8A-4147-A177-3AD203B41FA5}">
                      <a16:colId xmlns:a16="http://schemas.microsoft.com/office/drawing/2014/main" val="4056612518"/>
                    </a:ext>
                  </a:extLst>
                </a:gridCol>
                <a:gridCol w="907143">
                  <a:extLst>
                    <a:ext uri="{9D8B030D-6E8A-4147-A177-3AD203B41FA5}">
                      <a16:colId xmlns:a16="http://schemas.microsoft.com/office/drawing/2014/main" val="2944769075"/>
                    </a:ext>
                  </a:extLst>
                </a:gridCol>
              </a:tblGrid>
              <a:tr h="112895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 dirty="0">
                          <a:effectLst/>
                        </a:rPr>
                        <a:t>Industry</a:t>
                      </a:r>
                      <a:endParaRPr lang="en-CA" sz="13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2000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2014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Growth Rate</a:t>
                      </a:r>
                      <a:br>
                        <a:rPr lang="en-CA" sz="1300">
                          <a:effectLst/>
                        </a:rPr>
                      </a:br>
                      <a:r>
                        <a:rPr lang="en-CA" sz="1300">
                          <a:effectLst/>
                        </a:rPr>
                        <a:t> (2000-2014)</a:t>
                      </a:r>
                      <a:br>
                        <a:rPr lang="en-CA" sz="1300">
                          <a:effectLst/>
                        </a:rPr>
                      </a:br>
                      <a:r>
                        <a:rPr lang="en-CA" sz="1300">
                          <a:effectLst/>
                        </a:rPr>
                        <a:t>Per cent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2022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Growth Rate</a:t>
                      </a:r>
                      <a:br>
                        <a:rPr lang="en-CA" sz="1300">
                          <a:effectLst/>
                        </a:rPr>
                      </a:br>
                      <a:r>
                        <a:rPr lang="en-CA" sz="1300">
                          <a:effectLst/>
                        </a:rPr>
                        <a:t> (2014-2022)</a:t>
                      </a:r>
                      <a:br>
                        <a:rPr lang="en-CA" sz="1300">
                          <a:effectLst/>
                        </a:rPr>
                      </a:br>
                      <a:r>
                        <a:rPr lang="en-CA" sz="1300">
                          <a:effectLst/>
                        </a:rPr>
                        <a:t>Per cent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extLst>
                  <a:ext uri="{0D108BD9-81ED-4DB2-BD59-A6C34878D82A}">
                    <a16:rowId xmlns:a16="http://schemas.microsoft.com/office/drawing/2014/main" val="3242591211"/>
                  </a:ext>
                </a:extLst>
              </a:tr>
              <a:tr h="47530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Mining, quarrying and oil and gas extraction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355,312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853,461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6.46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779,745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-1.12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extLst>
                  <a:ext uri="{0D108BD9-81ED-4DB2-BD59-A6C34878D82A}">
                    <a16:rowId xmlns:a16="http://schemas.microsoft.com/office/drawing/2014/main" val="977303322"/>
                  </a:ext>
                </a:extLst>
              </a:tr>
              <a:tr h="2574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Conventional oil and gas extraction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282,506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516,621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4.41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455,094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-1.57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extLst>
                  <a:ext uri="{0D108BD9-81ED-4DB2-BD59-A6C34878D82A}">
                    <a16:rowId xmlns:a16="http://schemas.microsoft.com/office/drawing/2014/main" val="219028819"/>
                  </a:ext>
                </a:extLst>
              </a:tr>
              <a:tr h="2574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Non-conventional oil extraction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20,218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201,379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17.84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198,471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-0.18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extLst>
                  <a:ext uri="{0D108BD9-81ED-4DB2-BD59-A6C34878D82A}">
                    <a16:rowId xmlns:a16="http://schemas.microsoft.com/office/drawing/2014/main" val="3583133682"/>
                  </a:ext>
                </a:extLst>
              </a:tr>
              <a:tr h="47530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Mining and quarrying (except oil and gas)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35,283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89,597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6.88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88,305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-0.18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extLst>
                  <a:ext uri="{0D108BD9-81ED-4DB2-BD59-A6C34878D82A}">
                    <a16:rowId xmlns:a16="http://schemas.microsoft.com/office/drawing/2014/main" val="2686305649"/>
                  </a:ext>
                </a:extLst>
              </a:tr>
              <a:tr h="47530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Support activities for mining and oil and gas extraction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18,414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45,836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6.73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37,742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-2.40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extLst>
                  <a:ext uri="{0D108BD9-81ED-4DB2-BD59-A6C34878D82A}">
                    <a16:rowId xmlns:a16="http://schemas.microsoft.com/office/drawing/2014/main" val="1529439608"/>
                  </a:ext>
                </a:extLst>
              </a:tr>
              <a:tr h="2574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Wood product manufacturing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12,575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7,797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-3.36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8,995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1.80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extLst>
                  <a:ext uri="{0D108BD9-81ED-4DB2-BD59-A6C34878D82A}">
                    <a16:rowId xmlns:a16="http://schemas.microsoft.com/office/drawing/2014/main" val="3903847540"/>
                  </a:ext>
                </a:extLst>
              </a:tr>
              <a:tr h="2574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Paper manufacturing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29,076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11,010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-6.70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8,607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-3.03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extLst>
                  <a:ext uri="{0D108BD9-81ED-4DB2-BD59-A6C34878D82A}">
                    <a16:rowId xmlns:a16="http://schemas.microsoft.com/office/drawing/2014/main" val="708319173"/>
                  </a:ext>
                </a:extLst>
              </a:tr>
              <a:tr h="47530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Petroleum and coal products manufacturing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14,535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20,035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2.32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16,176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-2.64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extLst>
                  <a:ext uri="{0D108BD9-81ED-4DB2-BD59-A6C34878D82A}">
                    <a16:rowId xmlns:a16="http://schemas.microsoft.com/office/drawing/2014/main" val="868861659"/>
                  </a:ext>
                </a:extLst>
              </a:tr>
              <a:tr h="47530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Non-metallic mineral product manufacturing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5,097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5,867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1.01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5,893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0.06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extLst>
                  <a:ext uri="{0D108BD9-81ED-4DB2-BD59-A6C34878D82A}">
                    <a16:rowId xmlns:a16="http://schemas.microsoft.com/office/drawing/2014/main" val="2690437109"/>
                  </a:ext>
                </a:extLst>
              </a:tr>
              <a:tr h="2574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Primary metal manufacturing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22,843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23,654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0.25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22,041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-0.88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extLst>
                  <a:ext uri="{0D108BD9-81ED-4DB2-BD59-A6C34878D82A}">
                    <a16:rowId xmlns:a16="http://schemas.microsoft.com/office/drawing/2014/main" val="1066212226"/>
                  </a:ext>
                </a:extLst>
              </a:tr>
              <a:tr h="47530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Fabricated metal product manufacturing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6,661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6,135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-0.59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6,373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 dirty="0">
                          <a:effectLst/>
                        </a:rPr>
                        <a:t>0.48</a:t>
                      </a:r>
                      <a:endParaRPr lang="en-CA" sz="13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37" marR="9337" marT="0" marB="0" anchor="b"/>
                </a:tc>
                <a:extLst>
                  <a:ext uri="{0D108BD9-81ED-4DB2-BD59-A6C34878D82A}">
                    <a16:rowId xmlns:a16="http://schemas.microsoft.com/office/drawing/2014/main" val="320951881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A414ED9-E8B0-A83D-0ACA-FA6A3C887211}"/>
              </a:ext>
            </a:extLst>
          </p:cNvPr>
          <p:cNvSpPr txBox="1"/>
          <p:nvPr/>
        </p:nvSpPr>
        <p:spPr>
          <a:xfrm>
            <a:off x="478219" y="6683882"/>
            <a:ext cx="5537200" cy="2816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1200" i="1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Source: Statistics Canada. Table 36-10-0096-01 </a:t>
            </a:r>
            <a:endParaRPr lang="en-CA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1065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1A5D7083-7422-ACED-BECB-C5289176A2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061AE1B4-4209-CECF-29DD-F79F20DF0393}"/>
              </a:ext>
            </a:extLst>
          </p:cNvPr>
          <p:cNvSpPr txBox="1"/>
          <p:nvPr/>
        </p:nvSpPr>
        <p:spPr>
          <a:xfrm>
            <a:off x="469900" y="315731"/>
            <a:ext cx="9416951" cy="618087"/>
          </a:xfrm>
          <a:prstGeom prst="rect">
            <a:avLst/>
          </a:prstGeom>
        </p:spPr>
        <p:txBody>
          <a:bodyPr vert="horz" wrap="square" lIns="0" tIns="8986" rIns="0" bIns="0" rtlCol="0">
            <a:spAutoFit/>
          </a:bodyPr>
          <a:lstStyle/>
          <a:p>
            <a:pPr marL="17973" marR="7189">
              <a:lnSpc>
                <a:spcPct val="103499"/>
              </a:lnSpc>
              <a:spcBef>
                <a:spcPts val="71"/>
              </a:spcBef>
            </a:pPr>
            <a:r>
              <a:rPr lang="en-US" sz="1981" b="1" dirty="0">
                <a:latin typeface="Times New Roman"/>
                <a:cs typeface="Times New Roman"/>
              </a:rPr>
              <a:t>Table 5: Capital to Labour Ratio, Selected Natural Resources Industries, Canada, 2000-2022 (Thousand Chained 2017 Dollars per Hour Worked)</a:t>
            </a:r>
            <a:endParaRPr sz="1981" dirty="0">
              <a:latin typeface="Times New Roman"/>
              <a:cs typeface="Times New Roman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01A104FF-4A2F-A501-ED86-CA47016A876A}"/>
              </a:ext>
            </a:extLst>
          </p:cNvPr>
          <p:cNvSpPr txBox="1"/>
          <p:nvPr/>
        </p:nvSpPr>
        <p:spPr>
          <a:xfrm>
            <a:off x="367764" y="6182458"/>
            <a:ext cx="10223500" cy="945976"/>
          </a:xfrm>
          <a:prstGeom prst="rect">
            <a:avLst/>
          </a:prstGeom>
        </p:spPr>
        <p:txBody>
          <a:bodyPr vert="horz" wrap="square" lIns="0" tIns="18871" rIns="0" bIns="0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1400" i="1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Note: Capital to labour ratios are calculated by dividing the Linear End-year Net Stock by the total number of hours worked for each industry. </a:t>
            </a:r>
            <a:endParaRPr lang="en-CA" sz="14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1400" i="1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Source: Statistics Canada. Table 36-10-0096-01 and Statistics Canada Table 36-10-0208-01</a:t>
            </a:r>
            <a:endParaRPr lang="en-CA" sz="14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1132"/>
              </a:spcAft>
            </a:pPr>
            <a:endParaRPr lang="en-CA" sz="1698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48F3DE-1419-5BEC-A54C-0FB16E95DAD3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73687">
              <a:spcBef>
                <a:spcPts val="50"/>
              </a:spcBef>
            </a:pPr>
            <a:fld id="{81D60167-4931-47E6-BA6A-407CBD079E47}" type="slidenum">
              <a:rPr lang="en-CA" spc="-71" smtClean="0"/>
              <a:pPr marL="73687">
                <a:spcBef>
                  <a:spcPts val="50"/>
                </a:spcBef>
              </a:pPr>
              <a:t>14</a:t>
            </a:fld>
            <a:endParaRPr lang="en-CA" spc="-71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25FF4DF-292E-4892-44AB-C4373ADE43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7435398"/>
              </p:ext>
            </p:extLst>
          </p:nvPr>
        </p:nvGraphicFramePr>
        <p:xfrm>
          <a:off x="469900" y="933818"/>
          <a:ext cx="8754679" cy="50764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80312">
                  <a:extLst>
                    <a:ext uri="{9D8B030D-6E8A-4147-A177-3AD203B41FA5}">
                      <a16:colId xmlns:a16="http://schemas.microsoft.com/office/drawing/2014/main" val="1913855956"/>
                    </a:ext>
                  </a:extLst>
                </a:gridCol>
                <a:gridCol w="731061">
                  <a:extLst>
                    <a:ext uri="{9D8B030D-6E8A-4147-A177-3AD203B41FA5}">
                      <a16:colId xmlns:a16="http://schemas.microsoft.com/office/drawing/2014/main" val="3589228658"/>
                    </a:ext>
                  </a:extLst>
                </a:gridCol>
                <a:gridCol w="731061">
                  <a:extLst>
                    <a:ext uri="{9D8B030D-6E8A-4147-A177-3AD203B41FA5}">
                      <a16:colId xmlns:a16="http://schemas.microsoft.com/office/drawing/2014/main" val="176807945"/>
                    </a:ext>
                  </a:extLst>
                </a:gridCol>
                <a:gridCol w="1090592">
                  <a:extLst>
                    <a:ext uri="{9D8B030D-6E8A-4147-A177-3AD203B41FA5}">
                      <a16:colId xmlns:a16="http://schemas.microsoft.com/office/drawing/2014/main" val="2703264239"/>
                    </a:ext>
                  </a:extLst>
                </a:gridCol>
                <a:gridCol w="731061">
                  <a:extLst>
                    <a:ext uri="{9D8B030D-6E8A-4147-A177-3AD203B41FA5}">
                      <a16:colId xmlns:a16="http://schemas.microsoft.com/office/drawing/2014/main" val="434266749"/>
                    </a:ext>
                  </a:extLst>
                </a:gridCol>
                <a:gridCol w="1090592">
                  <a:extLst>
                    <a:ext uri="{9D8B030D-6E8A-4147-A177-3AD203B41FA5}">
                      <a16:colId xmlns:a16="http://schemas.microsoft.com/office/drawing/2014/main" val="973707072"/>
                    </a:ext>
                  </a:extLst>
                </a:gridCol>
              </a:tblGrid>
              <a:tr h="11348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 dirty="0">
                          <a:effectLst/>
                        </a:rPr>
                        <a:t>Industry</a:t>
                      </a:r>
                      <a:endParaRPr lang="en-CA" sz="14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2000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2014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Growth Rate</a:t>
                      </a:r>
                      <a:br>
                        <a:rPr lang="en-CA" sz="1400">
                          <a:effectLst/>
                        </a:rPr>
                      </a:br>
                      <a:r>
                        <a:rPr lang="en-CA" sz="1400">
                          <a:effectLst/>
                        </a:rPr>
                        <a:t> (2000-2014)</a:t>
                      </a:r>
                      <a:br>
                        <a:rPr lang="en-CA" sz="1400">
                          <a:effectLst/>
                        </a:rPr>
                      </a:br>
                      <a:r>
                        <a:rPr lang="en-CA" sz="1400">
                          <a:effectLst/>
                        </a:rPr>
                        <a:t>Per cent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2022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Growth Rate</a:t>
                      </a:r>
                      <a:br>
                        <a:rPr lang="en-CA" sz="1400">
                          <a:effectLst/>
                        </a:rPr>
                      </a:br>
                      <a:r>
                        <a:rPr lang="en-CA" sz="1400">
                          <a:effectLst/>
                        </a:rPr>
                        <a:t> (2014-2022)</a:t>
                      </a:r>
                      <a:br>
                        <a:rPr lang="en-CA" sz="1400">
                          <a:effectLst/>
                        </a:rPr>
                      </a:br>
                      <a:r>
                        <a:rPr lang="en-CA" sz="1400">
                          <a:effectLst/>
                        </a:rPr>
                        <a:t>Per cent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extLst>
                  <a:ext uri="{0D108BD9-81ED-4DB2-BD59-A6C34878D82A}">
                    <a16:rowId xmlns:a16="http://schemas.microsoft.com/office/drawing/2014/main" val="3751280342"/>
                  </a:ext>
                </a:extLst>
              </a:tr>
              <a:tr h="4777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 dirty="0">
                          <a:effectLst/>
                        </a:rPr>
                        <a:t>Mining, quarrying and oil and gas extraction</a:t>
                      </a:r>
                      <a:endParaRPr lang="en-CA" sz="14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1.15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1.43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1.57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1.42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-0.10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extLst>
                  <a:ext uri="{0D108BD9-81ED-4DB2-BD59-A6C34878D82A}">
                    <a16:rowId xmlns:a16="http://schemas.microsoft.com/office/drawing/2014/main" val="269796459"/>
                  </a:ext>
                </a:extLst>
              </a:tr>
              <a:tr h="2587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Conventional oil and gas extraction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4.24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4.42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0.30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3.80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-1.88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extLst>
                  <a:ext uri="{0D108BD9-81ED-4DB2-BD59-A6C34878D82A}">
                    <a16:rowId xmlns:a16="http://schemas.microsoft.com/office/drawing/2014/main" val="160437771"/>
                  </a:ext>
                </a:extLst>
              </a:tr>
              <a:tr h="2587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Non-conventional oil extraction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1.97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3.28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3.68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3.20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-0.27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extLst>
                  <a:ext uri="{0D108BD9-81ED-4DB2-BD59-A6C34878D82A}">
                    <a16:rowId xmlns:a16="http://schemas.microsoft.com/office/drawing/2014/main" val="1630031438"/>
                  </a:ext>
                </a:extLst>
              </a:tr>
              <a:tr h="4777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Mining and quarrying (except oil and gas)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0.35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0.59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3.91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0.52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-1.71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extLst>
                  <a:ext uri="{0D108BD9-81ED-4DB2-BD59-A6C34878D82A}">
                    <a16:rowId xmlns:a16="http://schemas.microsoft.com/office/drawing/2014/main" val="950555314"/>
                  </a:ext>
                </a:extLst>
              </a:tr>
              <a:tr h="4777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Support activities for mining and oil and gas extraction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0.14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0.17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1.40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0.19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1.42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extLst>
                  <a:ext uri="{0D108BD9-81ED-4DB2-BD59-A6C34878D82A}">
                    <a16:rowId xmlns:a16="http://schemas.microsoft.com/office/drawing/2014/main" val="2246638285"/>
                  </a:ext>
                </a:extLst>
              </a:tr>
              <a:tr h="2587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Wood product manufacturing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0.04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0.04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0.59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0.05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1.12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extLst>
                  <a:ext uri="{0D108BD9-81ED-4DB2-BD59-A6C34878D82A}">
                    <a16:rowId xmlns:a16="http://schemas.microsoft.com/office/drawing/2014/main" val="2798111815"/>
                  </a:ext>
                </a:extLst>
              </a:tr>
              <a:tr h="2587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 dirty="0">
                          <a:effectLst/>
                        </a:rPr>
                        <a:t>Paper manufacturing</a:t>
                      </a:r>
                      <a:endParaRPr lang="en-CA" sz="14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0.14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0.10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-2.43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0.09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-1.35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extLst>
                  <a:ext uri="{0D108BD9-81ED-4DB2-BD59-A6C34878D82A}">
                    <a16:rowId xmlns:a16="http://schemas.microsoft.com/office/drawing/2014/main" val="2499026026"/>
                  </a:ext>
                </a:extLst>
              </a:tr>
              <a:tr h="4777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Petroleum and coal products manufacturing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1.08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0.78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-2.27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0.55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-4.20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extLst>
                  <a:ext uri="{0D108BD9-81ED-4DB2-BD59-A6C34878D82A}">
                    <a16:rowId xmlns:a16="http://schemas.microsoft.com/office/drawing/2014/main" val="4206813119"/>
                  </a:ext>
                </a:extLst>
              </a:tr>
              <a:tr h="4777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Non-metallic mineral product manufacturing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0.05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0.06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0.63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0.06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-0.40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extLst>
                  <a:ext uri="{0D108BD9-81ED-4DB2-BD59-A6C34878D82A}">
                    <a16:rowId xmlns:a16="http://schemas.microsoft.com/office/drawing/2014/main" val="3704936513"/>
                  </a:ext>
                </a:extLst>
              </a:tr>
              <a:tr h="2587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Primary metal manufacturing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0.14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0.19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2.26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0.19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-0.07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extLst>
                  <a:ext uri="{0D108BD9-81ED-4DB2-BD59-A6C34878D82A}">
                    <a16:rowId xmlns:a16="http://schemas.microsoft.com/office/drawing/2014/main" val="31455401"/>
                  </a:ext>
                </a:extLst>
              </a:tr>
              <a:tr h="2587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 dirty="0">
                          <a:effectLst/>
                        </a:rPr>
                        <a:t>Fabricated metal product manufacturing</a:t>
                      </a:r>
                      <a:endParaRPr lang="en-CA" sz="14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0.02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 dirty="0">
                          <a:effectLst/>
                        </a:rPr>
                        <a:t>0.02</a:t>
                      </a:r>
                      <a:endParaRPr lang="en-CA" sz="14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0.08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</a:rPr>
                        <a:t>0.02</a:t>
                      </a:r>
                      <a:endParaRPr lang="en-CA" sz="14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400" dirty="0">
                          <a:effectLst/>
                        </a:rPr>
                        <a:t>0.61</a:t>
                      </a:r>
                      <a:endParaRPr lang="en-CA" sz="14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53" marR="10053" marT="0" marB="0" anchor="b"/>
                </a:tc>
                <a:extLst>
                  <a:ext uri="{0D108BD9-81ED-4DB2-BD59-A6C34878D82A}">
                    <a16:rowId xmlns:a16="http://schemas.microsoft.com/office/drawing/2014/main" val="24009445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07106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524EA4A5-981E-DD48-12AD-D6BFB3DD2C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B096EA29-7C94-00C9-2243-C5412C0377B9}"/>
              </a:ext>
            </a:extLst>
          </p:cNvPr>
          <p:cNvSpPr txBox="1"/>
          <p:nvPr/>
        </p:nvSpPr>
        <p:spPr>
          <a:xfrm>
            <a:off x="774700" y="563925"/>
            <a:ext cx="9416951" cy="589489"/>
          </a:xfrm>
          <a:prstGeom prst="rect">
            <a:avLst/>
          </a:prstGeom>
        </p:spPr>
        <p:txBody>
          <a:bodyPr vert="horz" wrap="square" lIns="0" tIns="8986" rIns="0" bIns="0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1800" b="1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Chart 7: Capital to Labour Ratio Index, Mining and Oil and Gas Extraction and Business Sector Industries, Canada, 1961-2022 (Index, 2017=100)</a:t>
            </a:r>
            <a:endParaRPr lang="en-CA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A154AB6F-BAEF-4FC9-0162-6B8A7CB83485}"/>
              </a:ext>
            </a:extLst>
          </p:cNvPr>
          <p:cNvSpPr txBox="1"/>
          <p:nvPr/>
        </p:nvSpPr>
        <p:spPr>
          <a:xfrm>
            <a:off x="363539" y="6059133"/>
            <a:ext cx="5416790" cy="472256"/>
          </a:xfrm>
          <a:prstGeom prst="rect">
            <a:avLst/>
          </a:prstGeom>
        </p:spPr>
        <p:txBody>
          <a:bodyPr vert="horz" wrap="square" lIns="0" tIns="18871" rIns="0" bIns="0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en-CA" sz="1400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</a:br>
            <a:r>
              <a:rPr lang="en-CA" sz="1400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Source: Statistics Canada Table 36-10-0208-01</a:t>
            </a:r>
            <a:endParaRPr lang="en-CA" sz="14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>
            <a:extLst>
              <a:ext uri="{FF2B5EF4-FFF2-40B4-BE49-F238E27FC236}">
                <a16:creationId xmlns:a16="http://schemas.microsoft.com/office/drawing/2014/main" id="{1280483B-FFFF-24DC-CD21-A4E416754B83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5346700" y="7009508"/>
            <a:ext cx="433629" cy="245901"/>
          </a:xfrm>
          <a:prstGeom prst="rect">
            <a:avLst/>
          </a:prstGeom>
        </p:spPr>
        <p:txBody>
          <a:bodyPr vert="horz" wrap="square" lIns="0" tIns="6290" rIns="0" bIns="0" rtlCol="0">
            <a:spAutoFit/>
          </a:bodyPr>
          <a:lstStyle/>
          <a:p>
            <a:pPr marL="17973">
              <a:spcBef>
                <a:spcPts val="50"/>
              </a:spcBef>
            </a:pPr>
            <a:r>
              <a:rPr spc="-35" dirty="0"/>
              <a:t>1</a:t>
            </a:r>
            <a:r>
              <a:rPr lang="en-CA" spc="-35" dirty="0"/>
              <a:t>5</a:t>
            </a:r>
            <a:endParaRPr spc="-35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48AFE290-9973-D8F3-905A-45E1ABF72E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23233620"/>
              </p:ext>
            </p:extLst>
          </p:nvPr>
        </p:nvGraphicFramePr>
        <p:xfrm>
          <a:off x="1079500" y="1497366"/>
          <a:ext cx="8839200" cy="4083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A159B89-0EF6-2AD9-E696-AC1F6160F392}"/>
              </a:ext>
            </a:extLst>
          </p:cNvPr>
          <p:cNvCxnSpPr>
            <a:cxnSpLocks/>
          </p:cNvCxnSpPr>
          <p:nvPr/>
        </p:nvCxnSpPr>
        <p:spPr>
          <a:xfrm flipV="1">
            <a:off x="8547100" y="1644650"/>
            <a:ext cx="0" cy="335280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0938A62-03D3-A71A-62FF-EF1A6495DDB7}"/>
              </a:ext>
            </a:extLst>
          </p:cNvPr>
          <p:cNvCxnSpPr>
            <a:cxnSpLocks/>
          </p:cNvCxnSpPr>
          <p:nvPr/>
        </p:nvCxnSpPr>
        <p:spPr>
          <a:xfrm flipV="1">
            <a:off x="6718300" y="1644650"/>
            <a:ext cx="0" cy="335280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05672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48F00AB6-8AD0-0E1A-19A8-1AEB32D082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B7C30BD5-7643-6697-F4D0-B595C7A09E53}"/>
              </a:ext>
            </a:extLst>
          </p:cNvPr>
          <p:cNvSpPr txBox="1"/>
          <p:nvPr/>
        </p:nvSpPr>
        <p:spPr>
          <a:xfrm>
            <a:off x="638224" y="324604"/>
            <a:ext cx="9416951" cy="293126"/>
          </a:xfrm>
          <a:prstGeom prst="rect">
            <a:avLst/>
          </a:prstGeom>
        </p:spPr>
        <p:txBody>
          <a:bodyPr vert="horz" wrap="square" lIns="0" tIns="8986" rIns="0" bIns="0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1800" b="1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Chart 8: Innovation Rate by Sector, Canada, 2020 to 2022</a:t>
            </a:r>
            <a:endParaRPr lang="en-CA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ACA867-B0FE-BA5D-7126-625E6B2DDED7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73687">
              <a:spcBef>
                <a:spcPts val="50"/>
              </a:spcBef>
            </a:pPr>
            <a:fld id="{81D60167-4931-47E6-BA6A-407CBD079E47}" type="slidenum">
              <a:rPr lang="en-CA" spc="-71" smtClean="0"/>
              <a:pPr marL="73687">
                <a:spcBef>
                  <a:spcPts val="50"/>
                </a:spcBef>
              </a:pPr>
              <a:t>16</a:t>
            </a:fld>
            <a:endParaRPr lang="en-CA" spc="-71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6800A313-97D7-95F5-3615-21CBB3DD1F1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13870156"/>
              </p:ext>
            </p:extLst>
          </p:nvPr>
        </p:nvGraphicFramePr>
        <p:xfrm>
          <a:off x="1460500" y="806450"/>
          <a:ext cx="70866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187E1904-694D-3C15-4285-C4286787AD05}"/>
              </a:ext>
            </a:extLst>
          </p:cNvPr>
          <p:cNvSpPr txBox="1"/>
          <p:nvPr/>
        </p:nvSpPr>
        <p:spPr>
          <a:xfrm>
            <a:off x="927100" y="6097804"/>
            <a:ext cx="9677400" cy="7809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1200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Note: The innovation rate is measured by the proportion of businesses that (i) introduced new or improved products onto the market; or (ii) implemented new or improved business processes in 2020 to 2022</a:t>
            </a:r>
            <a:endParaRPr lang="en-CA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1200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Source: Statistics Canada Table 27-10-0361-01</a:t>
            </a:r>
            <a:endParaRPr lang="en-CA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6960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A3E1018D-B011-22C8-274D-2B134048CE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B5865DD-B3B6-E57E-8DEE-70A2891633CD}"/>
              </a:ext>
            </a:extLst>
          </p:cNvPr>
          <p:cNvSpPr txBox="1"/>
          <p:nvPr/>
        </p:nvSpPr>
        <p:spPr>
          <a:xfrm>
            <a:off x="801541" y="328341"/>
            <a:ext cx="8078736" cy="11411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1132"/>
              </a:spcAft>
            </a:pPr>
            <a:r>
              <a:rPr lang="en-CA" sz="1800" b="1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Chart 9: Counts of Business Enterprise Research and Development Performers, Canada, 2014-2022</a:t>
            </a:r>
            <a:endParaRPr lang="en-CA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1132"/>
              </a:spcAft>
            </a:pPr>
            <a:endParaRPr lang="en-CA" sz="1981" dirty="0"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93FD5A0-2D55-7EB4-85F4-180BAD99CB8E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73687">
              <a:spcBef>
                <a:spcPts val="50"/>
              </a:spcBef>
            </a:pPr>
            <a:fld id="{81D60167-4931-47E6-BA6A-407CBD079E47}" type="slidenum">
              <a:rPr lang="en-CA" spc="-71" smtClean="0"/>
              <a:pPr marL="73687">
                <a:spcBef>
                  <a:spcPts val="50"/>
                </a:spcBef>
              </a:pPr>
              <a:t>17</a:t>
            </a:fld>
            <a:endParaRPr lang="en-CA" spc="-71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4449FBD4-616E-A580-6C73-DC223554D10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06767421"/>
              </p:ext>
            </p:extLst>
          </p:nvPr>
        </p:nvGraphicFramePr>
        <p:xfrm>
          <a:off x="927100" y="1558401"/>
          <a:ext cx="6348730" cy="4211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776D554-B503-186D-8615-6456FFEA1469}"/>
              </a:ext>
            </a:extLst>
          </p:cNvPr>
          <p:cNvSpPr txBox="1"/>
          <p:nvPr/>
        </p:nvSpPr>
        <p:spPr>
          <a:xfrm>
            <a:off x="832586" y="1162966"/>
            <a:ext cx="5345288" cy="3763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1800" i="1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Panel A: Primary Natural Resources Industries</a:t>
            </a:r>
            <a:endParaRPr lang="en-CA" sz="24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6162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30F1DA05-B6AF-3546-B9D7-4734CB061C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FF2B5EF4-FFF2-40B4-BE49-F238E27FC236}">
                <a16:creationId xmlns:a16="http://schemas.microsoft.com/office/drawing/2014/main" id="{55403EA0-C0CF-F88E-0FBD-913107A1465B}"/>
              </a:ext>
            </a:extLst>
          </p:cNvPr>
          <p:cNvSpPr txBox="1"/>
          <p:nvPr/>
        </p:nvSpPr>
        <p:spPr>
          <a:xfrm>
            <a:off x="622300" y="6708774"/>
            <a:ext cx="5416790" cy="209877"/>
          </a:xfrm>
          <a:prstGeom prst="rect">
            <a:avLst/>
          </a:prstGeom>
        </p:spPr>
        <p:txBody>
          <a:bodyPr vert="horz" wrap="square" lIns="0" tIns="18871" rIns="0" bIns="0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1200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Source: Statistics Canada Table 27-10-0049-01</a:t>
            </a:r>
            <a:endParaRPr lang="en-CA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EB017B-51CD-22EF-3256-11F4690EAC75}"/>
              </a:ext>
            </a:extLst>
          </p:cNvPr>
          <p:cNvSpPr txBox="1"/>
          <p:nvPr/>
        </p:nvSpPr>
        <p:spPr>
          <a:xfrm>
            <a:off x="801541" y="328341"/>
            <a:ext cx="8078736" cy="11411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1132"/>
              </a:spcAft>
            </a:pPr>
            <a:r>
              <a:rPr lang="en-CA" sz="1800" b="1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Chart 10: Counts of Business Enterprise Research and Development Performers, Canada, 2014-2022</a:t>
            </a:r>
            <a:endParaRPr lang="en-CA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1132"/>
              </a:spcAft>
            </a:pPr>
            <a:endParaRPr lang="en-CA" sz="1981" dirty="0"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5A94F3E-F018-ED8D-A78D-EAF541ABF16E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73687">
              <a:spcBef>
                <a:spcPts val="50"/>
              </a:spcBef>
            </a:pPr>
            <a:fld id="{81D60167-4931-47E6-BA6A-407CBD079E47}" type="slidenum">
              <a:rPr lang="en-CA" spc="-71" smtClean="0"/>
              <a:pPr marL="73687">
                <a:spcBef>
                  <a:spcPts val="50"/>
                </a:spcBef>
              </a:pPr>
              <a:t>18</a:t>
            </a:fld>
            <a:endParaRPr lang="en-CA" spc="-7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6173D89-CD5D-F633-20D4-D5FDB08046AD}"/>
              </a:ext>
            </a:extLst>
          </p:cNvPr>
          <p:cNvSpPr txBox="1"/>
          <p:nvPr/>
        </p:nvSpPr>
        <p:spPr>
          <a:xfrm>
            <a:off x="819731" y="975625"/>
            <a:ext cx="5345288" cy="3132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1400" i="1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Panel B: Manufacturing Natural Resources Industries</a:t>
            </a:r>
            <a:endParaRPr lang="en-CA" sz="14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B8806933-90A1-0D74-659F-30EB6FD1A9E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97577289"/>
              </p:ext>
            </p:extLst>
          </p:nvPr>
        </p:nvGraphicFramePr>
        <p:xfrm>
          <a:off x="801541" y="1288916"/>
          <a:ext cx="8888559" cy="5156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950146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C2E6AEC9-7C64-84C6-80F9-CFAB8DE0EF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77C2C13F-62D5-551E-49F3-90C4E1FC4394}"/>
              </a:ext>
            </a:extLst>
          </p:cNvPr>
          <p:cNvSpPr txBox="1"/>
          <p:nvPr/>
        </p:nvSpPr>
        <p:spPr>
          <a:xfrm>
            <a:off x="536681" y="467151"/>
            <a:ext cx="9416951" cy="589489"/>
          </a:xfrm>
          <a:prstGeom prst="rect">
            <a:avLst/>
          </a:prstGeom>
        </p:spPr>
        <p:txBody>
          <a:bodyPr vert="horz" wrap="square" lIns="0" tIns="8986" rIns="0" bIns="0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1800" b="1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Chart 11: Business Enterprise Current In-house Research and Development Expenditures as a Percentage of Revenues, Mining, Quarrying, and Oil and Gas Extraction, 2014-2022</a:t>
            </a:r>
            <a:endParaRPr lang="en-CA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F0B2EC-CE6C-E206-3E00-37798EF803E2}"/>
              </a:ext>
            </a:extLst>
          </p:cNvPr>
          <p:cNvSpPr txBox="1"/>
          <p:nvPr/>
        </p:nvSpPr>
        <p:spPr>
          <a:xfrm>
            <a:off x="698500" y="6140450"/>
            <a:ext cx="10067971" cy="6481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1400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Source: Statistics Canada Table </a:t>
            </a:r>
            <a:r>
              <a:rPr lang="en-CA" sz="1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27-10-0358-01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1400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Note: Data for Canada and Foreign R&amp;D expenditures in 2014 were unavailable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9532AF-69D3-2EEE-3BEB-00036734BECD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73687">
              <a:spcBef>
                <a:spcPts val="50"/>
              </a:spcBef>
            </a:pPr>
            <a:fld id="{81D60167-4931-47E6-BA6A-407CBD079E47}" type="slidenum">
              <a:rPr lang="en-CA" spc="-71" smtClean="0"/>
              <a:pPr marL="73687">
                <a:spcBef>
                  <a:spcPts val="50"/>
                </a:spcBef>
              </a:pPr>
              <a:t>19</a:t>
            </a:fld>
            <a:endParaRPr lang="en-CA" spc="-71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50C66450-598C-9628-7BBF-6408A3F54CB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06702652"/>
              </p:ext>
            </p:extLst>
          </p:nvPr>
        </p:nvGraphicFramePr>
        <p:xfrm>
          <a:off x="1231900" y="1266994"/>
          <a:ext cx="7848600" cy="46734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33785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1778" y="0"/>
            <a:ext cx="10136265" cy="8281352"/>
          </a:xfrm>
          <a:prstGeom prst="rect">
            <a:avLst/>
          </a:prstGeom>
        </p:spPr>
        <p:txBody>
          <a:bodyPr vert="horz" wrap="square" lIns="0" tIns="16175" rIns="0" bIns="0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u="sng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Productivity Developments in Natural Resource Industries in Canada </a:t>
            </a:r>
            <a:endParaRPr lang="en-CA" sz="16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b="1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I Introduction </a:t>
            </a:r>
            <a:endParaRPr lang="en-CA" sz="1600" b="1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-definitions of productivity</a:t>
            </a:r>
            <a:endParaRPr lang="en-CA" sz="16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-importance of productivity</a:t>
            </a:r>
            <a:endParaRPr lang="en-CA" sz="16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-productivity measurement issues in natural resources </a:t>
            </a:r>
            <a:endParaRPr lang="en-CA" sz="16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b="1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II Productivity Trends in Natural Resources Industries in Canada </a:t>
            </a:r>
            <a:endParaRPr lang="en-CA" sz="1600" b="1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-aggregate trends in labour and multifactor productivity</a:t>
            </a:r>
            <a:endParaRPr lang="en-CA" sz="16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-sources of labour productivity growth  </a:t>
            </a:r>
            <a:endParaRPr lang="en-CA" sz="16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- industry trends in labour productivity</a:t>
            </a:r>
            <a:endParaRPr lang="en-CA" sz="16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b="1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III Drivers of Productivity Growth in Natural Resource Industries</a:t>
            </a:r>
            <a:endParaRPr lang="en-CA" sz="1600" b="1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  -investment and capital intensity</a:t>
            </a:r>
            <a:endParaRPr lang="en-CA" sz="16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- innovation and R&amp;D </a:t>
            </a:r>
            <a:endParaRPr lang="en-CA" sz="16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- human capital</a:t>
            </a:r>
            <a:endParaRPr lang="en-CA" sz="16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- resources prices</a:t>
            </a:r>
            <a:endParaRPr lang="en-CA" sz="16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- regulation</a:t>
            </a:r>
            <a:endParaRPr lang="en-CA" sz="16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b="1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IV Policies to Increase Productivity in Natural Resources Industries </a:t>
            </a:r>
            <a:endParaRPr lang="en-CA" sz="1600" b="1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en-US" sz="16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policies affecting investment </a:t>
            </a:r>
            <a:endParaRPr lang="en-CA" sz="16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en-US" sz="16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policies affecting innovation</a:t>
            </a:r>
            <a:endParaRPr lang="en-CA" sz="16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en-US" sz="16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implications of the transition to a net zero emissions economy by 2050 for productivity</a:t>
            </a:r>
            <a:endParaRPr lang="en-CA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b="1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V Conclusion </a:t>
            </a:r>
            <a:endParaRPr lang="en-CA" sz="1600" b="1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1132"/>
              </a:spcAft>
            </a:pPr>
            <a:endParaRPr lang="en-CA" kern="100" dirty="0"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1132"/>
              </a:spcAft>
            </a:pPr>
            <a:r>
              <a:rPr lang="en-US" kern="10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 </a:t>
            </a:r>
            <a:endParaRPr lang="en-CA" kern="100" dirty="0"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17973">
              <a:spcBef>
                <a:spcPts val="127"/>
              </a:spcBef>
            </a:pPr>
            <a:endParaRPr sz="1698" dirty="0">
              <a:latin typeface="Times New Roman"/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510C45-3A85-7127-8BBA-3155979BF7FA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5193487" y="7191897"/>
            <a:ext cx="306424" cy="239617"/>
          </a:xfrm>
        </p:spPr>
        <p:txBody>
          <a:bodyPr/>
          <a:lstStyle/>
          <a:p>
            <a:pPr marL="73687">
              <a:spcBef>
                <a:spcPts val="50"/>
              </a:spcBef>
            </a:pPr>
            <a:fld id="{81D60167-4931-47E6-BA6A-407CBD079E47}" type="slidenum">
              <a:rPr lang="en-CA" spc="-71" smtClean="0"/>
              <a:pPr marL="73687">
                <a:spcBef>
                  <a:spcPts val="50"/>
                </a:spcBef>
              </a:pPr>
              <a:t>2</a:t>
            </a:fld>
            <a:endParaRPr lang="en-CA" spc="-7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147B0618-F862-8A6C-BC76-643EE926DF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506FE61D-D6D5-C21E-E29C-FEB3334B1520}"/>
              </a:ext>
            </a:extLst>
          </p:cNvPr>
          <p:cNvSpPr txBox="1"/>
          <p:nvPr/>
        </p:nvSpPr>
        <p:spPr>
          <a:xfrm>
            <a:off x="317500" y="501650"/>
            <a:ext cx="9249844" cy="6727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1800" b="1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Table 6: Innovation </a:t>
            </a:r>
            <a:r>
              <a:rPr lang="en-CA" b="1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Rate by </a:t>
            </a:r>
            <a:r>
              <a:rPr lang="en-CA" sz="1800" b="1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Different Types of Innovation, by Industry and Enterprise Size, Canada, 2017-2022</a:t>
            </a:r>
            <a:endParaRPr lang="en-CA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3B452A-5359-A21C-FEB9-67067473BB51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73687">
              <a:spcBef>
                <a:spcPts val="50"/>
              </a:spcBef>
            </a:pPr>
            <a:fld id="{81D60167-4931-47E6-BA6A-407CBD079E47}" type="slidenum">
              <a:rPr lang="en-CA" spc="-71" smtClean="0"/>
              <a:pPr marL="73687">
                <a:spcBef>
                  <a:spcPts val="50"/>
                </a:spcBef>
              </a:pPr>
              <a:t>20</a:t>
            </a:fld>
            <a:endParaRPr lang="en-CA" spc="-71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AA02652-5F75-9F72-2207-E8FD74CC97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649184"/>
              </p:ext>
            </p:extLst>
          </p:nvPr>
        </p:nvGraphicFramePr>
        <p:xfrm>
          <a:off x="564372" y="1416050"/>
          <a:ext cx="9564655" cy="42672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43363">
                  <a:extLst>
                    <a:ext uri="{9D8B030D-6E8A-4147-A177-3AD203B41FA5}">
                      <a16:colId xmlns:a16="http://schemas.microsoft.com/office/drawing/2014/main" val="1072648220"/>
                    </a:ext>
                  </a:extLst>
                </a:gridCol>
                <a:gridCol w="865605">
                  <a:extLst>
                    <a:ext uri="{9D8B030D-6E8A-4147-A177-3AD203B41FA5}">
                      <a16:colId xmlns:a16="http://schemas.microsoft.com/office/drawing/2014/main" val="354365976"/>
                    </a:ext>
                  </a:extLst>
                </a:gridCol>
                <a:gridCol w="865605">
                  <a:extLst>
                    <a:ext uri="{9D8B030D-6E8A-4147-A177-3AD203B41FA5}">
                      <a16:colId xmlns:a16="http://schemas.microsoft.com/office/drawing/2014/main" val="418911597"/>
                    </a:ext>
                  </a:extLst>
                </a:gridCol>
                <a:gridCol w="1203672">
                  <a:extLst>
                    <a:ext uri="{9D8B030D-6E8A-4147-A177-3AD203B41FA5}">
                      <a16:colId xmlns:a16="http://schemas.microsoft.com/office/drawing/2014/main" val="1057444588"/>
                    </a:ext>
                  </a:extLst>
                </a:gridCol>
                <a:gridCol w="1203672">
                  <a:extLst>
                    <a:ext uri="{9D8B030D-6E8A-4147-A177-3AD203B41FA5}">
                      <a16:colId xmlns:a16="http://schemas.microsoft.com/office/drawing/2014/main" val="2606910006"/>
                    </a:ext>
                  </a:extLst>
                </a:gridCol>
                <a:gridCol w="941369">
                  <a:extLst>
                    <a:ext uri="{9D8B030D-6E8A-4147-A177-3AD203B41FA5}">
                      <a16:colId xmlns:a16="http://schemas.microsoft.com/office/drawing/2014/main" val="1424448928"/>
                    </a:ext>
                  </a:extLst>
                </a:gridCol>
                <a:gridCol w="941369">
                  <a:extLst>
                    <a:ext uri="{9D8B030D-6E8A-4147-A177-3AD203B41FA5}">
                      <a16:colId xmlns:a16="http://schemas.microsoft.com/office/drawing/2014/main" val="1859799737"/>
                    </a:ext>
                  </a:extLst>
                </a:gridCol>
              </a:tblGrid>
              <a:tr h="4616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Types of innovation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 dirty="0">
                          <a:effectLst/>
                        </a:rPr>
                        <a:t>Innovative</a:t>
                      </a:r>
                      <a:endParaRPr lang="en-CA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 dirty="0">
                          <a:effectLst/>
                        </a:rPr>
                        <a:t>Product (good or service) innovation</a:t>
                      </a:r>
                      <a:endParaRPr lang="en-CA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Business process innovation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7813336"/>
                  </a:ext>
                </a:extLst>
              </a:tr>
              <a:tr h="296759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Industries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 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2017 / 2019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2020 / 2022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2017 / 2019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2020 / 2022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2017 / 2019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2020 / 2022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extLst>
                  <a:ext uri="{0D108BD9-81ED-4DB2-BD59-A6C34878D82A}">
                    <a16:rowId xmlns:a16="http://schemas.microsoft.com/office/drawing/2014/main" val="3181207486"/>
                  </a:ext>
                </a:extLst>
              </a:tr>
              <a:tr h="296759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Percent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7799005"/>
                  </a:ext>
                </a:extLst>
              </a:tr>
              <a:tr h="2500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Total, all surveyed industries 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79.8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71.9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52.7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46.6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72.7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63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extLst>
                  <a:ext uri="{0D108BD9-81ED-4DB2-BD59-A6C34878D82A}">
                    <a16:rowId xmlns:a16="http://schemas.microsoft.com/office/drawing/2014/main" val="2047775163"/>
                  </a:ext>
                </a:extLst>
              </a:tr>
              <a:tr h="2500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Mining, quarrying, and oil and gas extraction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69.4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61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37.2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31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 dirty="0">
                          <a:effectLst/>
                        </a:rPr>
                        <a:t>63.5</a:t>
                      </a:r>
                      <a:endParaRPr lang="en-CA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57.5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extLst>
                  <a:ext uri="{0D108BD9-81ED-4DB2-BD59-A6C34878D82A}">
                    <a16:rowId xmlns:a16="http://schemas.microsoft.com/office/drawing/2014/main" val="689217720"/>
                  </a:ext>
                </a:extLst>
              </a:tr>
              <a:tr h="250033">
                <a:tc>
                  <a:txBody>
                    <a:bodyPr/>
                    <a:lstStyle/>
                    <a:p>
                      <a:pPr marL="1143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Oil and gas extraction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77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69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19.6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15.3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74.7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68.2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extLst>
                  <a:ext uri="{0D108BD9-81ED-4DB2-BD59-A6C34878D82A}">
                    <a16:rowId xmlns:a16="http://schemas.microsoft.com/office/drawing/2014/main" val="2368974581"/>
                  </a:ext>
                </a:extLst>
              </a:tr>
              <a:tr h="250033">
                <a:tc>
                  <a:txBody>
                    <a:bodyPr/>
                    <a:lstStyle/>
                    <a:p>
                      <a:pPr marL="1143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Mining and quarrying (except oil and gas)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68.5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52.6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29.4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26.5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63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46.7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extLst>
                  <a:ext uri="{0D108BD9-81ED-4DB2-BD59-A6C34878D82A}">
                    <a16:rowId xmlns:a16="http://schemas.microsoft.com/office/drawing/2014/main" val="3747420271"/>
                  </a:ext>
                </a:extLst>
              </a:tr>
              <a:tr h="4616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Support activities for mining and oil and gas extraction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68.1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62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44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35.9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61.1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58.9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extLst>
                  <a:ext uri="{0D108BD9-81ED-4DB2-BD59-A6C34878D82A}">
                    <a16:rowId xmlns:a16="http://schemas.microsoft.com/office/drawing/2014/main" val="542322872"/>
                  </a:ext>
                </a:extLst>
              </a:tr>
              <a:tr h="2500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Wood product manufacturing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73.4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65.4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36.3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24.6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70.6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60.3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extLst>
                  <a:ext uri="{0D108BD9-81ED-4DB2-BD59-A6C34878D82A}">
                    <a16:rowId xmlns:a16="http://schemas.microsoft.com/office/drawing/2014/main" val="891666653"/>
                  </a:ext>
                </a:extLst>
              </a:tr>
              <a:tr h="2500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Paper manufacturing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71.1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72.7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49.3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33.5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66.2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66.6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extLst>
                  <a:ext uri="{0D108BD9-81ED-4DB2-BD59-A6C34878D82A}">
                    <a16:rowId xmlns:a16="http://schemas.microsoft.com/office/drawing/2014/main" val="3524918871"/>
                  </a:ext>
                </a:extLst>
              </a:tr>
              <a:tr h="2500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Petroleum and coal product manufacturing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73.9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88.6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54.2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55.4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66.3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83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extLst>
                  <a:ext uri="{0D108BD9-81ED-4DB2-BD59-A6C34878D82A}">
                    <a16:rowId xmlns:a16="http://schemas.microsoft.com/office/drawing/2014/main" val="3474022829"/>
                  </a:ext>
                </a:extLst>
              </a:tr>
              <a:tr h="2500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Non-metallic mineral product manufacturing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80.7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67.3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47.9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43.6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74.2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60.3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extLst>
                  <a:ext uri="{0D108BD9-81ED-4DB2-BD59-A6C34878D82A}">
                    <a16:rowId xmlns:a16="http://schemas.microsoft.com/office/drawing/2014/main" val="2537611188"/>
                  </a:ext>
                </a:extLst>
              </a:tr>
              <a:tr h="2500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Primary metal manufacturing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73.1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60.1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39.1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31.4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69.8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53.8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extLst>
                  <a:ext uri="{0D108BD9-81ED-4DB2-BD59-A6C34878D82A}">
                    <a16:rowId xmlns:a16="http://schemas.microsoft.com/office/drawing/2014/main" val="394353987"/>
                  </a:ext>
                </a:extLst>
              </a:tr>
              <a:tr h="2500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Fabricated metal product manufacturing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75.2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61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47.2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33.2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67.8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56.8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extLst>
                  <a:ext uri="{0D108BD9-81ED-4DB2-BD59-A6C34878D82A}">
                    <a16:rowId xmlns:a16="http://schemas.microsoft.com/office/drawing/2014/main" val="786410376"/>
                  </a:ext>
                </a:extLst>
              </a:tr>
              <a:tr h="2500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Pipeline transportation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87.4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77.1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34.8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F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</a:rPr>
                        <a:t>87.4</a:t>
                      </a:r>
                      <a:endParaRPr lang="en-CA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200" dirty="0">
                          <a:effectLst/>
                        </a:rPr>
                        <a:t>77.1</a:t>
                      </a:r>
                      <a:endParaRPr lang="en-CA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7" marR="4247" marT="0" marB="0" anchor="b"/>
                </a:tc>
                <a:extLst>
                  <a:ext uri="{0D108BD9-81ED-4DB2-BD59-A6C34878D82A}">
                    <a16:rowId xmlns:a16="http://schemas.microsoft.com/office/drawing/2014/main" val="3589673995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9FB36E4B-7542-8C03-5337-05275483E95C}"/>
              </a:ext>
            </a:extLst>
          </p:cNvPr>
          <p:cNvSpPr txBox="1"/>
          <p:nvPr/>
        </p:nvSpPr>
        <p:spPr>
          <a:xfrm>
            <a:off x="333022" y="5952257"/>
            <a:ext cx="9890478" cy="8710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Note: The innovation rate is measured by the proportion of businesses that (i) introduced new or improved products onto the market; or (ii) implemented new or improved business processes in 2020 to 2022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1400" i="1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Source: </a:t>
            </a:r>
            <a:r>
              <a:rPr lang="en-CA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r>
              <a:rPr lang="en-CA" sz="1400" i="1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Canada </a:t>
            </a:r>
            <a:r>
              <a:rPr lang="en-CA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</a:t>
            </a:r>
            <a:r>
              <a:rPr lang="en-CA" sz="14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CA" sz="1400" i="1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27-10-0361-01</a:t>
            </a:r>
            <a:endParaRPr lang="en-CA" sz="14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108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4AD7F993-6DB8-A2D1-9C56-B5C0B1092302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73687">
              <a:spcBef>
                <a:spcPts val="50"/>
              </a:spcBef>
            </a:pPr>
            <a:fld id="{81D60167-4931-47E6-BA6A-407CBD079E47}" type="slidenum">
              <a:rPr lang="en-CA" spc="-71" smtClean="0"/>
              <a:pPr marL="73687">
                <a:spcBef>
                  <a:spcPts val="50"/>
                </a:spcBef>
              </a:pPr>
              <a:t>3</a:t>
            </a:fld>
            <a:endParaRPr lang="en-CA" spc="-71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CFF1382E-E14F-9776-FC94-1AC55F63C7C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36679286"/>
              </p:ext>
            </p:extLst>
          </p:nvPr>
        </p:nvGraphicFramePr>
        <p:xfrm>
          <a:off x="160020" y="1433948"/>
          <a:ext cx="9677400" cy="50201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C1A2F23-3DDD-BB2A-ECA7-2BC95104ED64}"/>
              </a:ext>
            </a:extLst>
          </p:cNvPr>
          <p:cNvCxnSpPr>
            <a:cxnSpLocks/>
          </p:cNvCxnSpPr>
          <p:nvPr/>
        </p:nvCxnSpPr>
        <p:spPr>
          <a:xfrm flipV="1">
            <a:off x="6421120" y="1797050"/>
            <a:ext cx="0" cy="407670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972DDA3-EA41-657F-6C34-6102016BE411}"/>
              </a:ext>
            </a:extLst>
          </p:cNvPr>
          <p:cNvCxnSpPr>
            <a:cxnSpLocks/>
          </p:cNvCxnSpPr>
          <p:nvPr/>
        </p:nvCxnSpPr>
        <p:spPr>
          <a:xfrm flipV="1">
            <a:off x="8394700" y="1797050"/>
            <a:ext cx="0" cy="407670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4">
            <a:extLst>
              <a:ext uri="{FF2B5EF4-FFF2-40B4-BE49-F238E27FC236}">
                <a16:creationId xmlns:a16="http://schemas.microsoft.com/office/drawing/2014/main" id="{ED2C8BB1-0CD1-3B33-2DBF-14BD836697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707" y="434989"/>
            <a:ext cx="9632765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Chart 1: Labour Productivity, Mining and Oil and Gas Extraction and Business Sector Industries, Canada,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1997-2023 (Index, 2017=100)</a:t>
            </a:r>
            <a:endParaRPr kumimoji="0" lang="en-CA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718B1130-8B73-DA75-DAA4-8DF1EE4CCC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52FEEA9F-A578-9EB0-1D6E-0CD0BF97B1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814" y="6621442"/>
            <a:ext cx="330891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n-US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Source: Statistics Canada Table 36-10-0480-01</a:t>
            </a:r>
            <a:endParaRPr kumimoji="0" lang="en-CA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xfrm>
            <a:off x="5114143" y="7266149"/>
            <a:ext cx="433629" cy="245901"/>
          </a:xfrm>
          <a:prstGeom prst="rect">
            <a:avLst/>
          </a:prstGeom>
        </p:spPr>
        <p:txBody>
          <a:bodyPr vert="horz" wrap="square" lIns="0" tIns="6290" rIns="0" bIns="0" rtlCol="0">
            <a:spAutoFit/>
          </a:bodyPr>
          <a:lstStyle/>
          <a:p>
            <a:pPr marL="17973">
              <a:spcBef>
                <a:spcPts val="50"/>
              </a:spcBef>
            </a:pPr>
            <a:r>
              <a:rPr lang="en-CA" spc="-35" dirty="0"/>
              <a:t>4</a:t>
            </a:r>
            <a:endParaRPr spc="-35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E6DCFFF7-60C9-97C1-4159-F7192A7653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D274DA9C-782D-2E6A-BEF2-23648591B8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161" y="279400"/>
            <a:ext cx="100735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Chart 2: Total Factor Productivity, Mining and Oil and Gas Extraction and Business Sector Industries, Canada,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1961-2022 (Index, 2017=100)</a:t>
            </a:r>
            <a:endParaRPr kumimoji="0" lang="en-CA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F1C37AEC-9CE6-D33D-FE60-D3D4BB0215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71832884"/>
              </p:ext>
            </p:extLst>
          </p:nvPr>
        </p:nvGraphicFramePr>
        <p:xfrm>
          <a:off x="934720" y="1416050"/>
          <a:ext cx="858774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31C1083-890B-7E4E-C875-45D468A648F9}"/>
              </a:ext>
            </a:extLst>
          </p:cNvPr>
          <p:cNvCxnSpPr>
            <a:cxnSpLocks/>
          </p:cNvCxnSpPr>
          <p:nvPr/>
        </p:nvCxnSpPr>
        <p:spPr>
          <a:xfrm flipV="1">
            <a:off x="8021320" y="1568450"/>
            <a:ext cx="0" cy="396240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B08D122B-E673-6532-193D-246397F00468}"/>
              </a:ext>
            </a:extLst>
          </p:cNvPr>
          <p:cNvSpPr txBox="1"/>
          <p:nvPr/>
        </p:nvSpPr>
        <p:spPr>
          <a:xfrm>
            <a:off x="934720" y="6550748"/>
            <a:ext cx="5345288" cy="2831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1200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Source: Statistics Canada Table 36-10-0208-01</a:t>
            </a:r>
            <a:endParaRPr lang="en-CA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A90D453-5CFB-8F56-636A-48D84CBD591C}"/>
              </a:ext>
            </a:extLst>
          </p:cNvPr>
          <p:cNvCxnSpPr/>
          <p:nvPr/>
        </p:nvCxnSpPr>
        <p:spPr>
          <a:xfrm flipV="1">
            <a:off x="4051300" y="1568450"/>
            <a:ext cx="0" cy="396240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5F1CECD3-D449-297C-0F3D-085EBCE162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EEFC85B2-EF0D-2736-2253-B1BC4B3A7BD7}"/>
              </a:ext>
            </a:extLst>
          </p:cNvPr>
          <p:cNvSpPr txBox="1"/>
          <p:nvPr/>
        </p:nvSpPr>
        <p:spPr>
          <a:xfrm>
            <a:off x="774700" y="178543"/>
            <a:ext cx="9416951" cy="293126"/>
          </a:xfrm>
          <a:prstGeom prst="rect">
            <a:avLst/>
          </a:prstGeom>
        </p:spPr>
        <p:txBody>
          <a:bodyPr vert="horz" wrap="square" lIns="0" tIns="8986" rIns="0" bIns="0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1800" b="1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Table 1: Growth Accounting, Mining and Oil and Gas Extraction, Canada, 1961-2022</a:t>
            </a:r>
            <a:endParaRPr lang="en-CA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11">
            <a:extLst>
              <a:ext uri="{FF2B5EF4-FFF2-40B4-BE49-F238E27FC236}">
                <a16:creationId xmlns:a16="http://schemas.microsoft.com/office/drawing/2014/main" id="{A8B99A36-91E3-DF84-D4AC-128627965D8D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5087324" y="7255006"/>
            <a:ext cx="433629" cy="245901"/>
          </a:xfrm>
          <a:prstGeom prst="rect">
            <a:avLst/>
          </a:prstGeom>
        </p:spPr>
        <p:txBody>
          <a:bodyPr vert="horz" wrap="square" lIns="0" tIns="6290" rIns="0" bIns="0" rtlCol="0">
            <a:spAutoFit/>
          </a:bodyPr>
          <a:lstStyle/>
          <a:p>
            <a:pPr marL="17973">
              <a:spcBef>
                <a:spcPts val="50"/>
              </a:spcBef>
            </a:pPr>
            <a:r>
              <a:rPr lang="en-CA" spc="-35" dirty="0"/>
              <a:t>12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9734DD67-3AF8-D0E1-DD79-2A37BD12D1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7619031"/>
              </p:ext>
            </p:extLst>
          </p:nvPr>
        </p:nvGraphicFramePr>
        <p:xfrm>
          <a:off x="820123" y="882650"/>
          <a:ext cx="9371527" cy="35813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64232">
                  <a:extLst>
                    <a:ext uri="{9D8B030D-6E8A-4147-A177-3AD203B41FA5}">
                      <a16:colId xmlns:a16="http://schemas.microsoft.com/office/drawing/2014/main" val="3308572984"/>
                    </a:ext>
                  </a:extLst>
                </a:gridCol>
                <a:gridCol w="1071252">
                  <a:extLst>
                    <a:ext uri="{9D8B030D-6E8A-4147-A177-3AD203B41FA5}">
                      <a16:colId xmlns:a16="http://schemas.microsoft.com/office/drawing/2014/main" val="2074882494"/>
                    </a:ext>
                  </a:extLst>
                </a:gridCol>
                <a:gridCol w="919893">
                  <a:extLst>
                    <a:ext uri="{9D8B030D-6E8A-4147-A177-3AD203B41FA5}">
                      <a16:colId xmlns:a16="http://schemas.microsoft.com/office/drawing/2014/main" val="230184243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29031330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3707401696"/>
                    </a:ext>
                  </a:extLst>
                </a:gridCol>
                <a:gridCol w="958750">
                  <a:extLst>
                    <a:ext uri="{9D8B030D-6E8A-4147-A177-3AD203B41FA5}">
                      <a16:colId xmlns:a16="http://schemas.microsoft.com/office/drawing/2014/main" val="1420666083"/>
                    </a:ext>
                  </a:extLst>
                </a:gridCol>
              </a:tblGrid>
              <a:tr h="15584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 dirty="0">
                          <a:effectLst/>
                        </a:rPr>
                        <a:t> Industry</a:t>
                      </a:r>
                      <a:endParaRPr lang="en-CA" sz="13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21" marR="79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1961-2000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21" marR="79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2000-2014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21" marR="79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2014-2022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21" marR="79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Change in </a:t>
                      </a:r>
                      <a:br>
                        <a:rPr lang="en-CA" sz="1300">
                          <a:effectLst/>
                        </a:rPr>
                      </a:br>
                      <a:r>
                        <a:rPr lang="en-CA" sz="1300">
                          <a:effectLst/>
                        </a:rPr>
                        <a:t>Growth Rate </a:t>
                      </a:r>
                      <a:br>
                        <a:rPr lang="en-CA" sz="1300">
                          <a:effectLst/>
                        </a:rPr>
                      </a:br>
                      <a:r>
                        <a:rPr lang="en-CA" sz="1300">
                          <a:effectLst/>
                        </a:rPr>
                        <a:t>(pp.)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21" marR="79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Contribution </a:t>
                      </a:r>
                      <a:br>
                        <a:rPr lang="en-CA" sz="1300">
                          <a:effectLst/>
                        </a:rPr>
                      </a:br>
                      <a:r>
                        <a:rPr lang="en-CA" sz="1300">
                          <a:effectLst/>
                        </a:rPr>
                        <a:t>to Growth (%)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21" marR="7921" marT="0" marB="0" anchor="b"/>
                </a:tc>
                <a:extLst>
                  <a:ext uri="{0D108BD9-81ED-4DB2-BD59-A6C34878D82A}">
                    <a16:rowId xmlns:a16="http://schemas.microsoft.com/office/drawing/2014/main" val="631431234"/>
                  </a:ext>
                </a:extLst>
              </a:tr>
              <a:tr h="3553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Labour productivity 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21" marR="792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1.56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21" marR="79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-2.84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21" marR="79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2.51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21" marR="79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5.35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21" marR="79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100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21" marR="7921" marT="0" marB="0" anchor="ctr"/>
                </a:tc>
                <a:extLst>
                  <a:ext uri="{0D108BD9-81ED-4DB2-BD59-A6C34878D82A}">
                    <a16:rowId xmlns:a16="http://schemas.microsoft.com/office/drawing/2014/main" val="2904228938"/>
                  </a:ext>
                </a:extLst>
              </a:tr>
              <a:tr h="656125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Contribution of capital intensity to labour productivity growth 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21" marR="792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2.76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21" marR="79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1.64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21" marR="79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-0.42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21" marR="79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-2.06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21" marR="79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-38.5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21" marR="7921" marT="0" marB="0" anchor="ctr"/>
                </a:tc>
                <a:extLst>
                  <a:ext uri="{0D108BD9-81ED-4DB2-BD59-A6C34878D82A}">
                    <a16:rowId xmlns:a16="http://schemas.microsoft.com/office/drawing/2014/main" val="1491001342"/>
                  </a:ext>
                </a:extLst>
              </a:tr>
              <a:tr h="656125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 dirty="0">
                          <a:effectLst/>
                        </a:rPr>
                        <a:t>Contribution of labour composition to labour productivity growth </a:t>
                      </a:r>
                      <a:endParaRPr lang="en-CA" sz="13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21" marR="792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0.14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21" marR="79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0.05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21" marR="79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0.14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21" marR="79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0.09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21" marR="79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1.71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21" marR="7921" marT="0" marB="0" anchor="ctr"/>
                </a:tc>
                <a:extLst>
                  <a:ext uri="{0D108BD9-81ED-4DB2-BD59-A6C34878D82A}">
                    <a16:rowId xmlns:a16="http://schemas.microsoft.com/office/drawing/2014/main" val="1125628532"/>
                  </a:ext>
                </a:extLst>
              </a:tr>
              <a:tr h="355352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 dirty="0">
                          <a:effectLst/>
                        </a:rPr>
                        <a:t>Multifactor productivity </a:t>
                      </a:r>
                      <a:endParaRPr lang="en-CA" sz="13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21" marR="792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-1.31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21" marR="79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-4.45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21" marR="79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2.80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21" marR="79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>
                          <a:effectLst/>
                        </a:rPr>
                        <a:t>7.25</a:t>
                      </a:r>
                      <a:endParaRPr lang="en-CA" sz="13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21" marR="79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300" dirty="0">
                          <a:effectLst/>
                        </a:rPr>
                        <a:t>135.5</a:t>
                      </a:r>
                      <a:endParaRPr lang="en-CA" sz="13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21" marR="7921" marT="0" marB="0" anchor="ctr"/>
                </a:tc>
                <a:extLst>
                  <a:ext uri="{0D108BD9-81ED-4DB2-BD59-A6C34878D82A}">
                    <a16:rowId xmlns:a16="http://schemas.microsoft.com/office/drawing/2014/main" val="3794576894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BA115574-2435-84FF-007B-D3311DEAD77B}"/>
              </a:ext>
            </a:extLst>
          </p:cNvPr>
          <p:cNvSpPr txBox="1"/>
          <p:nvPr/>
        </p:nvSpPr>
        <p:spPr>
          <a:xfrm>
            <a:off x="809978" y="4581790"/>
            <a:ext cx="5345288" cy="2816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1200" i="1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Source: Statistics Canada Table 36-10-0208-01</a:t>
            </a:r>
            <a:endParaRPr lang="en-CA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227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935251A5-23D3-9FAF-A1D9-8773688781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>
            <a:extLst>
              <a:ext uri="{FF2B5EF4-FFF2-40B4-BE49-F238E27FC236}">
                <a16:creationId xmlns:a16="http://schemas.microsoft.com/office/drawing/2014/main" id="{11893CA7-7BCB-118B-A390-AFC812E63594}"/>
              </a:ext>
            </a:extLst>
          </p:cNvPr>
          <p:cNvSpPr txBox="1"/>
          <p:nvPr/>
        </p:nvSpPr>
        <p:spPr>
          <a:xfrm>
            <a:off x="622300" y="6660465"/>
            <a:ext cx="8800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6C1FA6-7101-B096-0406-560296CEC81D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5022635" y="7123082"/>
            <a:ext cx="306424" cy="239617"/>
          </a:xfrm>
        </p:spPr>
        <p:txBody>
          <a:bodyPr/>
          <a:lstStyle/>
          <a:p>
            <a:pPr marL="73687">
              <a:spcBef>
                <a:spcPts val="50"/>
              </a:spcBef>
            </a:pPr>
            <a:fld id="{81D60167-4931-47E6-BA6A-407CBD079E47}" type="slidenum">
              <a:rPr lang="en-CA" spc="-71" smtClean="0"/>
              <a:pPr marL="73687">
                <a:spcBef>
                  <a:spcPts val="50"/>
                </a:spcBef>
              </a:pPr>
              <a:t>6</a:t>
            </a:fld>
            <a:endParaRPr lang="en-CA" spc="-7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2846143-DF11-3D3D-C66F-B50516B216C4}"/>
              </a:ext>
            </a:extLst>
          </p:cNvPr>
          <p:cNvSpPr txBox="1"/>
          <p:nvPr/>
        </p:nvSpPr>
        <p:spPr>
          <a:xfrm>
            <a:off x="414159" y="201215"/>
            <a:ext cx="9829800" cy="6727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1800" b="1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Table 2: Labour Productivity, Business Sector and Natural Resources Industries and Sub-Industries, Canada, 2000-2023</a:t>
            </a:r>
            <a:endParaRPr lang="en-CA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2F5AED1-24F5-4AC5-888A-90B8045730BC}"/>
              </a:ext>
            </a:extLst>
          </p:cNvPr>
          <p:cNvSpPr txBox="1"/>
          <p:nvPr/>
        </p:nvSpPr>
        <p:spPr>
          <a:xfrm>
            <a:off x="414159" y="989120"/>
            <a:ext cx="5345288" cy="3763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1800" i="1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Panel A: Absolute Labour Productivity Levels</a:t>
            </a:r>
            <a:endParaRPr lang="en-CA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60A8E71-7839-EFAD-1405-4A2062DA3F93}"/>
              </a:ext>
            </a:extLst>
          </p:cNvPr>
          <p:cNvSpPr txBox="1"/>
          <p:nvPr/>
        </p:nvSpPr>
        <p:spPr>
          <a:xfrm>
            <a:off x="1536700" y="1644650"/>
            <a:ext cx="7886270" cy="4800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dirty="0"/>
          </a:p>
        </p:txBody>
      </p:sp>
      <p:graphicFrame>
        <p:nvGraphicFramePr>
          <p:cNvPr id="44" name="Table 43">
            <a:extLst>
              <a:ext uri="{FF2B5EF4-FFF2-40B4-BE49-F238E27FC236}">
                <a16:creationId xmlns:a16="http://schemas.microsoft.com/office/drawing/2014/main" id="{852D55D8-DFBB-C1BC-2782-EEA26559FA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8053001"/>
              </p:ext>
            </p:extLst>
          </p:nvPr>
        </p:nvGraphicFramePr>
        <p:xfrm>
          <a:off x="646289" y="1380310"/>
          <a:ext cx="7672211" cy="57427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11747">
                  <a:extLst>
                    <a:ext uri="{9D8B030D-6E8A-4147-A177-3AD203B41FA5}">
                      <a16:colId xmlns:a16="http://schemas.microsoft.com/office/drawing/2014/main" val="8940547"/>
                    </a:ext>
                  </a:extLst>
                </a:gridCol>
                <a:gridCol w="690116">
                  <a:extLst>
                    <a:ext uri="{9D8B030D-6E8A-4147-A177-3AD203B41FA5}">
                      <a16:colId xmlns:a16="http://schemas.microsoft.com/office/drawing/2014/main" val="1328050912"/>
                    </a:ext>
                  </a:extLst>
                </a:gridCol>
                <a:gridCol w="690116">
                  <a:extLst>
                    <a:ext uri="{9D8B030D-6E8A-4147-A177-3AD203B41FA5}">
                      <a16:colId xmlns:a16="http://schemas.microsoft.com/office/drawing/2014/main" val="351971464"/>
                    </a:ext>
                  </a:extLst>
                </a:gridCol>
                <a:gridCol w="690116">
                  <a:extLst>
                    <a:ext uri="{9D8B030D-6E8A-4147-A177-3AD203B41FA5}">
                      <a16:colId xmlns:a16="http://schemas.microsoft.com/office/drawing/2014/main" val="2996155046"/>
                    </a:ext>
                  </a:extLst>
                </a:gridCol>
                <a:gridCol w="690116">
                  <a:extLst>
                    <a:ext uri="{9D8B030D-6E8A-4147-A177-3AD203B41FA5}">
                      <a16:colId xmlns:a16="http://schemas.microsoft.com/office/drawing/2014/main" val="120038223"/>
                    </a:ext>
                  </a:extLst>
                </a:gridCol>
              </a:tblGrid>
              <a:tr h="205099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Industry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2000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2014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2019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dirty="0">
                          <a:effectLst/>
                        </a:rPr>
                        <a:t>2023</a:t>
                      </a:r>
                      <a:endParaRPr lang="en-CA" sz="1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extLst>
                  <a:ext uri="{0D108BD9-81ED-4DB2-BD59-A6C34878D82A}">
                    <a16:rowId xmlns:a16="http://schemas.microsoft.com/office/drawing/2014/main" val="123018362"/>
                  </a:ext>
                </a:extLst>
              </a:tr>
              <a:tr h="205099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Chained (2017) dollars per hour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9501145"/>
                  </a:ext>
                </a:extLst>
              </a:tr>
              <a:tr h="2050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Business sector industries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48.6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57.1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59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59.1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extLst>
                  <a:ext uri="{0D108BD9-81ED-4DB2-BD59-A6C34878D82A}">
                    <a16:rowId xmlns:a16="http://schemas.microsoft.com/office/drawing/2014/main" val="3142290991"/>
                  </a:ext>
                </a:extLst>
              </a:tr>
              <a:tr h="2050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Forestry and logging  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39.3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68.6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58.6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51.0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extLst>
                  <a:ext uri="{0D108BD9-81ED-4DB2-BD59-A6C34878D82A}">
                    <a16:rowId xmlns:a16="http://schemas.microsoft.com/office/drawing/2014/main" val="2734195247"/>
                  </a:ext>
                </a:extLst>
              </a:tr>
              <a:tr h="2050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Support activities for forestry  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41.3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43.3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40.0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42.7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extLst>
                  <a:ext uri="{0D108BD9-81ED-4DB2-BD59-A6C34878D82A}">
                    <a16:rowId xmlns:a16="http://schemas.microsoft.com/office/drawing/2014/main" val="2467263871"/>
                  </a:ext>
                </a:extLst>
              </a:tr>
              <a:tr h="2050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Mining and oil and gas extraction  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247.1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167.3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200.3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196.3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extLst>
                  <a:ext uri="{0D108BD9-81ED-4DB2-BD59-A6C34878D82A}">
                    <a16:rowId xmlns:a16="http://schemas.microsoft.com/office/drawing/2014/main" val="3570114935"/>
                  </a:ext>
                </a:extLst>
              </a:tr>
              <a:tr h="205099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Oil and gas extraction 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554.3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310.0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383.7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356.4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extLst>
                  <a:ext uri="{0D108BD9-81ED-4DB2-BD59-A6C34878D82A}">
                    <a16:rowId xmlns:a16="http://schemas.microsoft.com/office/drawing/2014/main" val="662238855"/>
                  </a:ext>
                </a:extLst>
              </a:tr>
              <a:tr h="205099">
                <a:tc>
                  <a:txBody>
                    <a:bodyPr/>
                    <a:lstStyle/>
                    <a:p>
                      <a:pPr indent="2794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Conventional oil and gas extraction  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474.8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255.1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293.9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248.8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extLst>
                  <a:ext uri="{0D108BD9-81ED-4DB2-BD59-A6C34878D82A}">
                    <a16:rowId xmlns:a16="http://schemas.microsoft.com/office/drawing/2014/main" val="3825296277"/>
                  </a:ext>
                </a:extLst>
              </a:tr>
              <a:tr h="205099">
                <a:tc>
                  <a:txBody>
                    <a:bodyPr/>
                    <a:lstStyle/>
                    <a:p>
                      <a:pPr indent="2794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Non-conventional oil extraction  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882.4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405.8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531.4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578.4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extLst>
                  <a:ext uri="{0D108BD9-81ED-4DB2-BD59-A6C34878D82A}">
                    <a16:rowId xmlns:a16="http://schemas.microsoft.com/office/drawing/2014/main" val="733690651"/>
                  </a:ext>
                </a:extLst>
              </a:tr>
              <a:tr h="205099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Mining and quarrying (except oil and gas) 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233.3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170.9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161.8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148.9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extLst>
                  <a:ext uri="{0D108BD9-81ED-4DB2-BD59-A6C34878D82A}">
                    <a16:rowId xmlns:a16="http://schemas.microsoft.com/office/drawing/2014/main" val="558076829"/>
                  </a:ext>
                </a:extLst>
              </a:tr>
              <a:tr h="205099">
                <a:tc>
                  <a:txBody>
                    <a:bodyPr/>
                    <a:lstStyle/>
                    <a:p>
                      <a:pPr indent="2794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Coal mining  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569.5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309.5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239.4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148.2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extLst>
                  <a:ext uri="{0D108BD9-81ED-4DB2-BD59-A6C34878D82A}">
                    <a16:rowId xmlns:a16="http://schemas.microsoft.com/office/drawing/2014/main" val="660455490"/>
                  </a:ext>
                </a:extLst>
              </a:tr>
              <a:tr h="205099">
                <a:tc>
                  <a:txBody>
                    <a:bodyPr/>
                    <a:lstStyle/>
                    <a:p>
                      <a:pPr indent="2794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Metal ore mining  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268.3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174.1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159.3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152.8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extLst>
                  <a:ext uri="{0D108BD9-81ED-4DB2-BD59-A6C34878D82A}">
                    <a16:rowId xmlns:a16="http://schemas.microsoft.com/office/drawing/2014/main" val="1327471764"/>
                  </a:ext>
                </a:extLst>
              </a:tr>
              <a:tr h="205099">
                <a:tc>
                  <a:txBody>
                    <a:bodyPr/>
                    <a:lstStyle/>
                    <a:p>
                      <a:pPr indent="2794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Iron ore mining  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185.6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232.0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247.4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252.9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extLst>
                  <a:ext uri="{0D108BD9-81ED-4DB2-BD59-A6C34878D82A}">
                    <a16:rowId xmlns:a16="http://schemas.microsoft.com/office/drawing/2014/main" val="1657251886"/>
                  </a:ext>
                </a:extLst>
              </a:tr>
              <a:tr h="205099">
                <a:tc>
                  <a:txBody>
                    <a:bodyPr/>
                    <a:lstStyle/>
                    <a:p>
                      <a:pPr indent="2794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Gold and silver ore mining  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412.1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131.3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117.3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110.9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extLst>
                  <a:ext uri="{0D108BD9-81ED-4DB2-BD59-A6C34878D82A}">
                    <a16:rowId xmlns:a16="http://schemas.microsoft.com/office/drawing/2014/main" val="898773575"/>
                  </a:ext>
                </a:extLst>
              </a:tr>
              <a:tr h="205099">
                <a:tc>
                  <a:txBody>
                    <a:bodyPr/>
                    <a:lstStyle/>
                    <a:p>
                      <a:pPr indent="2794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Copper, nickel, lead and zinc ore mining  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257.6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223.3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201.4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183.0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extLst>
                  <a:ext uri="{0D108BD9-81ED-4DB2-BD59-A6C34878D82A}">
                    <a16:rowId xmlns:a16="http://schemas.microsoft.com/office/drawing/2014/main" val="2398972682"/>
                  </a:ext>
                </a:extLst>
              </a:tr>
              <a:tr h="205099">
                <a:tc>
                  <a:txBody>
                    <a:bodyPr/>
                    <a:lstStyle/>
                    <a:p>
                      <a:pPr indent="2794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Other metal ore mining  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502.3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115.8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109.9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105.4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extLst>
                  <a:ext uri="{0D108BD9-81ED-4DB2-BD59-A6C34878D82A}">
                    <a16:rowId xmlns:a16="http://schemas.microsoft.com/office/drawing/2014/main" val="21586824"/>
                  </a:ext>
                </a:extLst>
              </a:tr>
              <a:tr h="205099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Non-metallic mineral mining and quarrying  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136.0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129.4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141.2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138.5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extLst>
                  <a:ext uri="{0D108BD9-81ED-4DB2-BD59-A6C34878D82A}">
                    <a16:rowId xmlns:a16="http://schemas.microsoft.com/office/drawing/2014/main" val="2698077562"/>
                  </a:ext>
                </a:extLst>
              </a:tr>
              <a:tr h="205099">
                <a:tc>
                  <a:txBody>
                    <a:bodyPr/>
                    <a:lstStyle/>
                    <a:p>
                      <a:pPr marL="21590" indent="8953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Support activities for mining and oil and gas extraction 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75.1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68.6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71.2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74.2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extLst>
                  <a:ext uri="{0D108BD9-81ED-4DB2-BD59-A6C34878D82A}">
                    <a16:rowId xmlns:a16="http://schemas.microsoft.com/office/drawing/2014/main" val="1696952745"/>
                  </a:ext>
                </a:extLst>
              </a:tr>
              <a:tr h="2050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Electric power generation, transmission and distribution  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186.1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211.4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211.5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190.6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extLst>
                  <a:ext uri="{0D108BD9-81ED-4DB2-BD59-A6C34878D82A}">
                    <a16:rowId xmlns:a16="http://schemas.microsoft.com/office/drawing/2014/main" val="3877765430"/>
                  </a:ext>
                </a:extLst>
              </a:tr>
              <a:tr h="2050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Natural gas distribution  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144.4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214.4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262.8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277.3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extLst>
                  <a:ext uri="{0D108BD9-81ED-4DB2-BD59-A6C34878D82A}">
                    <a16:rowId xmlns:a16="http://schemas.microsoft.com/office/drawing/2014/main" val="1316662203"/>
                  </a:ext>
                </a:extLst>
              </a:tr>
              <a:tr h="2050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Wood product manufacturing  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32.2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57.7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57.4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61.0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extLst>
                  <a:ext uri="{0D108BD9-81ED-4DB2-BD59-A6C34878D82A}">
                    <a16:rowId xmlns:a16="http://schemas.microsoft.com/office/drawing/2014/main" val="66759264"/>
                  </a:ext>
                </a:extLst>
              </a:tr>
              <a:tr h="2050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Paper manufacturing  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62.9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81.3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75.2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68.4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extLst>
                  <a:ext uri="{0D108BD9-81ED-4DB2-BD59-A6C34878D82A}">
                    <a16:rowId xmlns:a16="http://schemas.microsoft.com/office/drawing/2014/main" val="451375135"/>
                  </a:ext>
                </a:extLst>
              </a:tr>
              <a:tr h="2050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Petroleum and coal product manufacturing  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890.4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495.4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415.5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462.3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extLst>
                  <a:ext uri="{0D108BD9-81ED-4DB2-BD59-A6C34878D82A}">
                    <a16:rowId xmlns:a16="http://schemas.microsoft.com/office/drawing/2014/main" val="2209512435"/>
                  </a:ext>
                </a:extLst>
              </a:tr>
              <a:tr h="2050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Non-metallic mineral product manufacturing 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59.7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62.7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64.4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76.2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extLst>
                  <a:ext uri="{0D108BD9-81ED-4DB2-BD59-A6C34878D82A}">
                    <a16:rowId xmlns:a16="http://schemas.microsoft.com/office/drawing/2014/main" val="963078169"/>
                  </a:ext>
                </a:extLst>
              </a:tr>
              <a:tr h="2050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Primary metal manufacturing  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79.1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101.8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103.6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91.6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extLst>
                  <a:ext uri="{0D108BD9-81ED-4DB2-BD59-A6C34878D82A}">
                    <a16:rowId xmlns:a16="http://schemas.microsoft.com/office/drawing/2014/main" val="1169750236"/>
                  </a:ext>
                </a:extLst>
              </a:tr>
              <a:tr h="2050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Fabricated metal product manufacturing  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47.2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50.5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51.7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48.9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extLst>
                  <a:ext uri="{0D108BD9-81ED-4DB2-BD59-A6C34878D82A}">
                    <a16:rowId xmlns:a16="http://schemas.microsoft.com/office/drawing/2014/main" val="3127572165"/>
                  </a:ext>
                </a:extLst>
              </a:tr>
              <a:tr h="2050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Pipeline transportation 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516.2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455.5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496.3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579.3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extLst>
                  <a:ext uri="{0D108BD9-81ED-4DB2-BD59-A6C34878D82A}">
                    <a16:rowId xmlns:a16="http://schemas.microsoft.com/office/drawing/2014/main" val="1996291999"/>
                  </a:ext>
                </a:extLst>
              </a:tr>
              <a:tr h="2050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 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 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 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>
                          <a:effectLst/>
                        </a:rPr>
                        <a:t> </a:t>
                      </a:r>
                      <a:endParaRPr lang="en-CA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dirty="0">
                          <a:effectLst/>
                        </a:rPr>
                        <a:t> </a:t>
                      </a:r>
                      <a:endParaRPr lang="en-CA" sz="1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46" marR="3946" marT="0" marB="0" anchor="b"/>
                </a:tc>
                <a:extLst>
                  <a:ext uri="{0D108BD9-81ED-4DB2-BD59-A6C34878D82A}">
                    <a16:rowId xmlns:a16="http://schemas.microsoft.com/office/drawing/2014/main" val="14323422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814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3ACF2A5E-D776-D5FF-042D-EDB590E705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>
            <a:extLst>
              <a:ext uri="{FF2B5EF4-FFF2-40B4-BE49-F238E27FC236}">
                <a16:creationId xmlns:a16="http://schemas.microsoft.com/office/drawing/2014/main" id="{01A0E3BD-3A43-B5EA-F10D-E11BC49925B4}"/>
              </a:ext>
            </a:extLst>
          </p:cNvPr>
          <p:cNvSpPr txBox="1"/>
          <p:nvPr/>
        </p:nvSpPr>
        <p:spPr>
          <a:xfrm>
            <a:off x="622300" y="6660465"/>
            <a:ext cx="8800670" cy="28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1200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Source: Statistics Canada Table 36-10-0480-01</a:t>
            </a:r>
            <a:endParaRPr lang="en-CA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28F8B1-25AB-FB12-53B2-1D6FE0112B79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5022635" y="7123082"/>
            <a:ext cx="306424" cy="239617"/>
          </a:xfrm>
        </p:spPr>
        <p:txBody>
          <a:bodyPr/>
          <a:lstStyle/>
          <a:p>
            <a:pPr marL="73687">
              <a:spcBef>
                <a:spcPts val="50"/>
              </a:spcBef>
            </a:pPr>
            <a:fld id="{81D60167-4931-47E6-BA6A-407CBD079E47}" type="slidenum">
              <a:rPr lang="en-CA" spc="-71" smtClean="0"/>
              <a:pPr marL="73687">
                <a:spcBef>
                  <a:spcPts val="50"/>
                </a:spcBef>
              </a:pPr>
              <a:t>7</a:t>
            </a:fld>
            <a:endParaRPr lang="en-CA" spc="-71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D9858B3-A898-3DC6-8220-EE078066864E}"/>
              </a:ext>
            </a:extLst>
          </p:cNvPr>
          <p:cNvSpPr txBox="1"/>
          <p:nvPr/>
        </p:nvSpPr>
        <p:spPr>
          <a:xfrm>
            <a:off x="393700" y="318792"/>
            <a:ext cx="7391400" cy="7775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1800" i="1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Panel B: Labour Productivity Relative to Business Sector Industries</a:t>
            </a:r>
            <a:endParaRPr lang="en-CA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CA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6A3E4A9-732D-C2C3-60ED-91A2E88F9546}"/>
              </a:ext>
            </a:extLst>
          </p:cNvPr>
          <p:cNvSpPr txBox="1"/>
          <p:nvPr/>
        </p:nvSpPr>
        <p:spPr>
          <a:xfrm>
            <a:off x="1536700" y="1644650"/>
            <a:ext cx="7886270" cy="4800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BFBB87B-BD2F-6E5A-0CB0-FF3547E1F5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650218"/>
              </p:ext>
            </p:extLst>
          </p:nvPr>
        </p:nvGraphicFramePr>
        <p:xfrm>
          <a:off x="1270430" y="958851"/>
          <a:ext cx="7352870" cy="53340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36163">
                  <a:extLst>
                    <a:ext uri="{9D8B030D-6E8A-4147-A177-3AD203B41FA5}">
                      <a16:colId xmlns:a16="http://schemas.microsoft.com/office/drawing/2014/main" val="3589798241"/>
                    </a:ext>
                  </a:extLst>
                </a:gridCol>
                <a:gridCol w="704137">
                  <a:extLst>
                    <a:ext uri="{9D8B030D-6E8A-4147-A177-3AD203B41FA5}">
                      <a16:colId xmlns:a16="http://schemas.microsoft.com/office/drawing/2014/main" val="2214870456"/>
                    </a:ext>
                  </a:extLst>
                </a:gridCol>
                <a:gridCol w="604190">
                  <a:extLst>
                    <a:ext uri="{9D8B030D-6E8A-4147-A177-3AD203B41FA5}">
                      <a16:colId xmlns:a16="http://schemas.microsoft.com/office/drawing/2014/main" val="1348730275"/>
                    </a:ext>
                  </a:extLst>
                </a:gridCol>
                <a:gridCol w="604190">
                  <a:extLst>
                    <a:ext uri="{9D8B030D-6E8A-4147-A177-3AD203B41FA5}">
                      <a16:colId xmlns:a16="http://schemas.microsoft.com/office/drawing/2014/main" val="4045418477"/>
                    </a:ext>
                  </a:extLst>
                </a:gridCol>
                <a:gridCol w="604190">
                  <a:extLst>
                    <a:ext uri="{9D8B030D-6E8A-4147-A177-3AD203B41FA5}">
                      <a16:colId xmlns:a16="http://schemas.microsoft.com/office/drawing/2014/main" val="2352382517"/>
                    </a:ext>
                  </a:extLst>
                </a:gridCol>
              </a:tblGrid>
              <a:tr h="1986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Industry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2000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2014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2019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2023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extLst>
                  <a:ext uri="{0D108BD9-81ED-4DB2-BD59-A6C34878D82A}">
                    <a16:rowId xmlns:a16="http://schemas.microsoft.com/office/drawing/2014/main" val="2218236764"/>
                  </a:ext>
                </a:extLst>
              </a:tr>
              <a:tr h="1986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Business sector industries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100.0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100.0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100.0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100.0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extLst>
                  <a:ext uri="{0D108BD9-81ED-4DB2-BD59-A6C34878D82A}">
                    <a16:rowId xmlns:a16="http://schemas.microsoft.com/office/drawing/2014/main" val="1960050860"/>
                  </a:ext>
                </a:extLst>
              </a:tr>
              <a:tr h="1986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Forestry and logging  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80.9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120.1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99.3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86.3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extLst>
                  <a:ext uri="{0D108BD9-81ED-4DB2-BD59-A6C34878D82A}">
                    <a16:rowId xmlns:a16="http://schemas.microsoft.com/office/drawing/2014/main" val="2096739005"/>
                  </a:ext>
                </a:extLst>
              </a:tr>
              <a:tr h="1986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Support activities for forestry  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85.0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75.8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67.8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72.3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extLst>
                  <a:ext uri="{0D108BD9-81ED-4DB2-BD59-A6C34878D82A}">
                    <a16:rowId xmlns:a16="http://schemas.microsoft.com/office/drawing/2014/main" val="1556240046"/>
                  </a:ext>
                </a:extLst>
              </a:tr>
              <a:tr h="1986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Mining and oil and gas extraction  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508.4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293.0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339.5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332.1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extLst>
                  <a:ext uri="{0D108BD9-81ED-4DB2-BD59-A6C34878D82A}">
                    <a16:rowId xmlns:a16="http://schemas.microsoft.com/office/drawing/2014/main" val="604614812"/>
                  </a:ext>
                </a:extLst>
              </a:tr>
              <a:tr h="198686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Oil and gas extraction 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1140.5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542.9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650.3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603.0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extLst>
                  <a:ext uri="{0D108BD9-81ED-4DB2-BD59-A6C34878D82A}">
                    <a16:rowId xmlns:a16="http://schemas.microsoft.com/office/drawing/2014/main" val="725576949"/>
                  </a:ext>
                </a:extLst>
              </a:tr>
              <a:tr h="198686">
                <a:tc>
                  <a:txBody>
                    <a:bodyPr/>
                    <a:lstStyle/>
                    <a:p>
                      <a:pPr indent="2794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Conventional oil and gas extraction  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977.0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446.8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498.1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421.0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extLst>
                  <a:ext uri="{0D108BD9-81ED-4DB2-BD59-A6C34878D82A}">
                    <a16:rowId xmlns:a16="http://schemas.microsoft.com/office/drawing/2014/main" val="1890272921"/>
                  </a:ext>
                </a:extLst>
              </a:tr>
              <a:tr h="198686">
                <a:tc>
                  <a:txBody>
                    <a:bodyPr/>
                    <a:lstStyle/>
                    <a:p>
                      <a:pPr indent="2794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Non-conventional oil extraction  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1815.6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710.7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900.7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978.7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extLst>
                  <a:ext uri="{0D108BD9-81ED-4DB2-BD59-A6C34878D82A}">
                    <a16:rowId xmlns:a16="http://schemas.microsoft.com/office/drawing/2014/main" val="700996667"/>
                  </a:ext>
                </a:extLst>
              </a:tr>
              <a:tr h="198686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Mining and quarrying (except oil and gas) 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480.0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299.3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274.2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251.9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extLst>
                  <a:ext uri="{0D108BD9-81ED-4DB2-BD59-A6C34878D82A}">
                    <a16:rowId xmlns:a16="http://schemas.microsoft.com/office/drawing/2014/main" val="636651502"/>
                  </a:ext>
                </a:extLst>
              </a:tr>
              <a:tr h="198686">
                <a:tc>
                  <a:txBody>
                    <a:bodyPr/>
                    <a:lstStyle/>
                    <a:p>
                      <a:pPr indent="2794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Coal mining  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1171.8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542.0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405.8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250.8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extLst>
                  <a:ext uri="{0D108BD9-81ED-4DB2-BD59-A6C34878D82A}">
                    <a16:rowId xmlns:a16="http://schemas.microsoft.com/office/drawing/2014/main" val="3168668538"/>
                  </a:ext>
                </a:extLst>
              </a:tr>
              <a:tr h="198686">
                <a:tc>
                  <a:txBody>
                    <a:bodyPr/>
                    <a:lstStyle/>
                    <a:p>
                      <a:pPr indent="2794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Metal ore mining  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552.1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304.9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270.0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258.5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extLst>
                  <a:ext uri="{0D108BD9-81ED-4DB2-BD59-A6C34878D82A}">
                    <a16:rowId xmlns:a16="http://schemas.microsoft.com/office/drawing/2014/main" val="3864650889"/>
                  </a:ext>
                </a:extLst>
              </a:tr>
              <a:tr h="198686">
                <a:tc>
                  <a:txBody>
                    <a:bodyPr/>
                    <a:lstStyle/>
                    <a:p>
                      <a:pPr indent="2794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Iron ore mining  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381.9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406.3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419.3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427.9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extLst>
                  <a:ext uri="{0D108BD9-81ED-4DB2-BD59-A6C34878D82A}">
                    <a16:rowId xmlns:a16="http://schemas.microsoft.com/office/drawing/2014/main" val="3038110980"/>
                  </a:ext>
                </a:extLst>
              </a:tr>
              <a:tr h="198686">
                <a:tc>
                  <a:txBody>
                    <a:bodyPr/>
                    <a:lstStyle/>
                    <a:p>
                      <a:pPr indent="2794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Gold and silver ore mining  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847.9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229.9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198.8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187.6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extLst>
                  <a:ext uri="{0D108BD9-81ED-4DB2-BD59-A6C34878D82A}">
                    <a16:rowId xmlns:a16="http://schemas.microsoft.com/office/drawing/2014/main" val="3642932043"/>
                  </a:ext>
                </a:extLst>
              </a:tr>
              <a:tr h="198686">
                <a:tc>
                  <a:txBody>
                    <a:bodyPr/>
                    <a:lstStyle/>
                    <a:p>
                      <a:pPr indent="2794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Copper, nickel, lead and zinc ore mining  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530.0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391.1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341.4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309.6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extLst>
                  <a:ext uri="{0D108BD9-81ED-4DB2-BD59-A6C34878D82A}">
                    <a16:rowId xmlns:a16="http://schemas.microsoft.com/office/drawing/2014/main" val="53191388"/>
                  </a:ext>
                </a:extLst>
              </a:tr>
              <a:tr h="198686">
                <a:tc>
                  <a:txBody>
                    <a:bodyPr/>
                    <a:lstStyle/>
                    <a:p>
                      <a:pPr indent="2794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Other metal ore mining  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1033.5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202.8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186.3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178.3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extLst>
                  <a:ext uri="{0D108BD9-81ED-4DB2-BD59-A6C34878D82A}">
                    <a16:rowId xmlns:a16="http://schemas.microsoft.com/office/drawing/2014/main" val="2690636662"/>
                  </a:ext>
                </a:extLst>
              </a:tr>
              <a:tr h="198686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Non-metallic mineral mining and quarrying  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279.8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226.6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239.3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234.3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extLst>
                  <a:ext uri="{0D108BD9-81ED-4DB2-BD59-A6C34878D82A}">
                    <a16:rowId xmlns:a16="http://schemas.microsoft.com/office/drawing/2014/main" val="928966349"/>
                  </a:ext>
                </a:extLst>
              </a:tr>
              <a:tr h="366853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Support activities for mining and oil and gas extraction 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154.5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120.1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120.7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125.5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extLst>
                  <a:ext uri="{0D108BD9-81ED-4DB2-BD59-A6C34878D82A}">
                    <a16:rowId xmlns:a16="http://schemas.microsoft.com/office/drawing/2014/main" val="1737142758"/>
                  </a:ext>
                </a:extLst>
              </a:tr>
              <a:tr h="1986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Electric power generation, transmission and distribution  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382.9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370.2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358.5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322.5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extLst>
                  <a:ext uri="{0D108BD9-81ED-4DB2-BD59-A6C34878D82A}">
                    <a16:rowId xmlns:a16="http://schemas.microsoft.com/office/drawing/2014/main" val="2432968700"/>
                  </a:ext>
                </a:extLst>
              </a:tr>
              <a:tr h="1986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Natural gas distribution  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297.1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375.5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445.4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469.2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extLst>
                  <a:ext uri="{0D108BD9-81ED-4DB2-BD59-A6C34878D82A}">
                    <a16:rowId xmlns:a16="http://schemas.microsoft.com/office/drawing/2014/main" val="4041855295"/>
                  </a:ext>
                </a:extLst>
              </a:tr>
              <a:tr h="1986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Wood product manufacturing  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66.3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101.1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97.3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103.2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extLst>
                  <a:ext uri="{0D108BD9-81ED-4DB2-BD59-A6C34878D82A}">
                    <a16:rowId xmlns:a16="http://schemas.microsoft.com/office/drawing/2014/main" val="3671873664"/>
                  </a:ext>
                </a:extLst>
              </a:tr>
              <a:tr h="1986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Paper manufacturing  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129.4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142.4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127.5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115.7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extLst>
                  <a:ext uri="{0D108BD9-81ED-4DB2-BD59-A6C34878D82A}">
                    <a16:rowId xmlns:a16="http://schemas.microsoft.com/office/drawing/2014/main" val="1491645569"/>
                  </a:ext>
                </a:extLst>
              </a:tr>
              <a:tr h="1986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Petroleum and coal product manufacturing  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1832.1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867.6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704.2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782.2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extLst>
                  <a:ext uri="{0D108BD9-81ED-4DB2-BD59-A6C34878D82A}">
                    <a16:rowId xmlns:a16="http://schemas.microsoft.com/office/drawing/2014/main" val="2196954932"/>
                  </a:ext>
                </a:extLst>
              </a:tr>
              <a:tr h="1986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Non-metallic mineral product manufacturing 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122.8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109.8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109.2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128.9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extLst>
                  <a:ext uri="{0D108BD9-81ED-4DB2-BD59-A6C34878D82A}">
                    <a16:rowId xmlns:a16="http://schemas.microsoft.com/office/drawing/2014/main" val="1100372419"/>
                  </a:ext>
                </a:extLst>
              </a:tr>
              <a:tr h="1986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Primary metal manufacturing  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162.8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178.3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175.6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155.0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extLst>
                  <a:ext uri="{0D108BD9-81ED-4DB2-BD59-A6C34878D82A}">
                    <a16:rowId xmlns:a16="http://schemas.microsoft.com/office/drawing/2014/main" val="1285204363"/>
                  </a:ext>
                </a:extLst>
              </a:tr>
              <a:tr h="1986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Fabricated metal product manufacturing  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97.1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88.4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87.6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82.7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extLst>
                  <a:ext uri="{0D108BD9-81ED-4DB2-BD59-A6C34878D82A}">
                    <a16:rowId xmlns:a16="http://schemas.microsoft.com/office/drawing/2014/main" val="1450777779"/>
                  </a:ext>
                </a:extLst>
              </a:tr>
              <a:tr h="1986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Pipeline transportation 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1062.1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797.7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>
                          <a:effectLst/>
                        </a:rPr>
                        <a:t>841.2</a:t>
                      </a:r>
                      <a:endParaRPr lang="en-CA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900" dirty="0">
                          <a:effectLst/>
                        </a:rPr>
                        <a:t>980.2</a:t>
                      </a:r>
                      <a:endParaRPr lang="en-CA" sz="9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6" marR="3146" marT="0" marB="0" anchor="b"/>
                </a:tc>
                <a:extLst>
                  <a:ext uri="{0D108BD9-81ED-4DB2-BD59-A6C34878D82A}">
                    <a16:rowId xmlns:a16="http://schemas.microsoft.com/office/drawing/2014/main" val="4953719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1290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8500" y="609843"/>
            <a:ext cx="9490431" cy="589489"/>
          </a:xfrm>
          <a:prstGeom prst="rect">
            <a:avLst/>
          </a:prstGeom>
        </p:spPr>
        <p:txBody>
          <a:bodyPr vert="horz" wrap="square" lIns="0" tIns="8986" rIns="0" bIns="0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1800" b="1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Table 3: Labour Productivity Growth Rate, Natural Resources Industries and Sub-Industries, Canada, 2000-2023</a:t>
            </a:r>
            <a:endParaRPr lang="en-CA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F1D9E8-7662-2922-B79C-2D2A6D66B2B2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73687">
              <a:spcBef>
                <a:spcPts val="50"/>
              </a:spcBef>
            </a:pPr>
            <a:fld id="{81D60167-4931-47E6-BA6A-407CBD079E47}" type="slidenum">
              <a:rPr lang="en-CA" spc="-71" smtClean="0"/>
              <a:pPr marL="73687">
                <a:spcBef>
                  <a:spcPts val="50"/>
                </a:spcBef>
              </a:pPr>
              <a:t>8</a:t>
            </a:fld>
            <a:endParaRPr lang="en-CA" spc="-71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70C6425-9F93-71F6-4744-FAD027164B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7197962"/>
              </p:ext>
            </p:extLst>
          </p:nvPr>
        </p:nvGraphicFramePr>
        <p:xfrm>
          <a:off x="1993899" y="1263650"/>
          <a:ext cx="6705601" cy="52577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29009">
                  <a:extLst>
                    <a:ext uri="{9D8B030D-6E8A-4147-A177-3AD203B41FA5}">
                      <a16:colId xmlns:a16="http://schemas.microsoft.com/office/drawing/2014/main" val="893536801"/>
                    </a:ext>
                  </a:extLst>
                </a:gridCol>
                <a:gridCol w="844126">
                  <a:extLst>
                    <a:ext uri="{9D8B030D-6E8A-4147-A177-3AD203B41FA5}">
                      <a16:colId xmlns:a16="http://schemas.microsoft.com/office/drawing/2014/main" val="2135300167"/>
                    </a:ext>
                  </a:extLst>
                </a:gridCol>
                <a:gridCol w="844126">
                  <a:extLst>
                    <a:ext uri="{9D8B030D-6E8A-4147-A177-3AD203B41FA5}">
                      <a16:colId xmlns:a16="http://schemas.microsoft.com/office/drawing/2014/main" val="3966758475"/>
                    </a:ext>
                  </a:extLst>
                </a:gridCol>
                <a:gridCol w="988340">
                  <a:extLst>
                    <a:ext uri="{9D8B030D-6E8A-4147-A177-3AD203B41FA5}">
                      <a16:colId xmlns:a16="http://schemas.microsoft.com/office/drawing/2014/main" val="4191236458"/>
                    </a:ext>
                  </a:extLst>
                </a:gridCol>
              </a:tblGrid>
              <a:tr h="33834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 dirty="0">
                          <a:effectLst/>
                        </a:rPr>
                        <a:t>Industry</a:t>
                      </a:r>
                      <a:endParaRPr lang="en-CA" sz="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2000-2014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2014-2023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Change in </a:t>
                      </a:r>
                      <a:br>
                        <a:rPr lang="en-CA" sz="800">
                          <a:effectLst/>
                        </a:rPr>
                      </a:br>
                      <a:r>
                        <a:rPr lang="en-CA" sz="800">
                          <a:effectLst/>
                        </a:rPr>
                        <a:t>Growth Rate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extLst>
                  <a:ext uri="{0D108BD9-81ED-4DB2-BD59-A6C34878D82A}">
                    <a16:rowId xmlns:a16="http://schemas.microsoft.com/office/drawing/2014/main" val="2867692732"/>
                  </a:ext>
                </a:extLst>
              </a:tr>
              <a:tr h="183244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Per cent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pp.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extLst>
                  <a:ext uri="{0D108BD9-81ED-4DB2-BD59-A6C34878D82A}">
                    <a16:rowId xmlns:a16="http://schemas.microsoft.com/office/drawing/2014/main" val="3507585119"/>
                  </a:ext>
                </a:extLst>
              </a:tr>
              <a:tr h="1832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Business sector industries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1.2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0.4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-0.8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extLst>
                  <a:ext uri="{0D108BD9-81ED-4DB2-BD59-A6C34878D82A}">
                    <a16:rowId xmlns:a16="http://schemas.microsoft.com/office/drawing/2014/main" val="1609675559"/>
                  </a:ext>
                </a:extLst>
              </a:tr>
              <a:tr h="1832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Forestry and logging  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4.1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-3.2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-7.3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extLst>
                  <a:ext uri="{0D108BD9-81ED-4DB2-BD59-A6C34878D82A}">
                    <a16:rowId xmlns:a16="http://schemas.microsoft.com/office/drawing/2014/main" val="3515766446"/>
                  </a:ext>
                </a:extLst>
              </a:tr>
              <a:tr h="1832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Support activities for forestry  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0.3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-0.2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-0.5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extLst>
                  <a:ext uri="{0D108BD9-81ED-4DB2-BD59-A6C34878D82A}">
                    <a16:rowId xmlns:a16="http://schemas.microsoft.com/office/drawing/2014/main" val="1425431449"/>
                  </a:ext>
                </a:extLst>
              </a:tr>
              <a:tr h="1832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Mining and oil and gas extraction  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-2.7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1.8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4.5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extLst>
                  <a:ext uri="{0D108BD9-81ED-4DB2-BD59-A6C34878D82A}">
                    <a16:rowId xmlns:a16="http://schemas.microsoft.com/office/drawing/2014/main" val="3494785532"/>
                  </a:ext>
                </a:extLst>
              </a:tr>
              <a:tr h="183244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Oil and gas extraction 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-4.1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1.6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5.6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extLst>
                  <a:ext uri="{0D108BD9-81ED-4DB2-BD59-A6C34878D82A}">
                    <a16:rowId xmlns:a16="http://schemas.microsoft.com/office/drawing/2014/main" val="3043261549"/>
                  </a:ext>
                </a:extLst>
              </a:tr>
              <a:tr h="183244">
                <a:tc>
                  <a:txBody>
                    <a:bodyPr/>
                    <a:lstStyle/>
                    <a:p>
                      <a:pPr indent="2794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Conventional oil and gas extraction  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-4.3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-0.3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4.1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extLst>
                  <a:ext uri="{0D108BD9-81ED-4DB2-BD59-A6C34878D82A}">
                    <a16:rowId xmlns:a16="http://schemas.microsoft.com/office/drawing/2014/main" val="2053122968"/>
                  </a:ext>
                </a:extLst>
              </a:tr>
              <a:tr h="183244">
                <a:tc>
                  <a:txBody>
                    <a:bodyPr/>
                    <a:lstStyle/>
                    <a:p>
                      <a:pPr indent="2794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Non-conventional oil extraction  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-5.4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4.0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9.4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extLst>
                  <a:ext uri="{0D108BD9-81ED-4DB2-BD59-A6C34878D82A}">
                    <a16:rowId xmlns:a16="http://schemas.microsoft.com/office/drawing/2014/main" val="3131031495"/>
                  </a:ext>
                </a:extLst>
              </a:tr>
              <a:tr h="183244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Mining and quarrying (except oil and gas) 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-2.2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-1.5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0.7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extLst>
                  <a:ext uri="{0D108BD9-81ED-4DB2-BD59-A6C34878D82A}">
                    <a16:rowId xmlns:a16="http://schemas.microsoft.com/office/drawing/2014/main" val="623917801"/>
                  </a:ext>
                </a:extLst>
              </a:tr>
              <a:tr h="183244">
                <a:tc>
                  <a:txBody>
                    <a:bodyPr/>
                    <a:lstStyle/>
                    <a:p>
                      <a:pPr indent="2794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Coal mining  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-4.3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-7.9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-3.6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extLst>
                  <a:ext uri="{0D108BD9-81ED-4DB2-BD59-A6C34878D82A}">
                    <a16:rowId xmlns:a16="http://schemas.microsoft.com/office/drawing/2014/main" val="2027778121"/>
                  </a:ext>
                </a:extLst>
              </a:tr>
              <a:tr h="183244">
                <a:tc>
                  <a:txBody>
                    <a:bodyPr/>
                    <a:lstStyle/>
                    <a:p>
                      <a:pPr indent="2794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Metal ore mining  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-3.0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-1.4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1.6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extLst>
                  <a:ext uri="{0D108BD9-81ED-4DB2-BD59-A6C34878D82A}">
                    <a16:rowId xmlns:a16="http://schemas.microsoft.com/office/drawing/2014/main" val="2191361883"/>
                  </a:ext>
                </a:extLst>
              </a:tr>
              <a:tr h="183244">
                <a:tc>
                  <a:txBody>
                    <a:bodyPr/>
                    <a:lstStyle/>
                    <a:p>
                      <a:pPr indent="2794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Iron ore mining  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1.6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1.0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-0.6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extLst>
                  <a:ext uri="{0D108BD9-81ED-4DB2-BD59-A6C34878D82A}">
                    <a16:rowId xmlns:a16="http://schemas.microsoft.com/office/drawing/2014/main" val="3894883661"/>
                  </a:ext>
                </a:extLst>
              </a:tr>
              <a:tr h="183244">
                <a:tc>
                  <a:txBody>
                    <a:bodyPr/>
                    <a:lstStyle/>
                    <a:p>
                      <a:pPr indent="2794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Gold and silver ore mining  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-7.8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-1.9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6.0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extLst>
                  <a:ext uri="{0D108BD9-81ED-4DB2-BD59-A6C34878D82A}">
                    <a16:rowId xmlns:a16="http://schemas.microsoft.com/office/drawing/2014/main" val="3715974719"/>
                  </a:ext>
                </a:extLst>
              </a:tr>
              <a:tr h="183244">
                <a:tc>
                  <a:txBody>
                    <a:bodyPr/>
                    <a:lstStyle/>
                    <a:p>
                      <a:pPr indent="2794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Copper, nickel, lead and zinc ore mining  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-1.0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-2.2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-1.2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extLst>
                  <a:ext uri="{0D108BD9-81ED-4DB2-BD59-A6C34878D82A}">
                    <a16:rowId xmlns:a16="http://schemas.microsoft.com/office/drawing/2014/main" val="1512190183"/>
                  </a:ext>
                </a:extLst>
              </a:tr>
              <a:tr h="183244">
                <a:tc>
                  <a:txBody>
                    <a:bodyPr/>
                    <a:lstStyle/>
                    <a:p>
                      <a:pPr indent="2794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Other metal ore mining  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-10.0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-1.0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8.9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extLst>
                  <a:ext uri="{0D108BD9-81ED-4DB2-BD59-A6C34878D82A}">
                    <a16:rowId xmlns:a16="http://schemas.microsoft.com/office/drawing/2014/main" val="2004295371"/>
                  </a:ext>
                </a:extLst>
              </a:tr>
              <a:tr h="183244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Non-metallic mineral mining and quarrying  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-0.4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0.8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1.1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extLst>
                  <a:ext uri="{0D108BD9-81ED-4DB2-BD59-A6C34878D82A}">
                    <a16:rowId xmlns:a16="http://schemas.microsoft.com/office/drawing/2014/main" val="2200527790"/>
                  </a:ext>
                </a:extLst>
              </a:tr>
              <a:tr h="338345">
                <a:tc>
                  <a:txBody>
                    <a:bodyPr/>
                    <a:lstStyle/>
                    <a:p>
                      <a:pPr indent="1397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Support activities for mining and oil and gas extraction 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-0.6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0.9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1.5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extLst>
                  <a:ext uri="{0D108BD9-81ED-4DB2-BD59-A6C34878D82A}">
                    <a16:rowId xmlns:a16="http://schemas.microsoft.com/office/drawing/2014/main" val="4128457011"/>
                  </a:ext>
                </a:extLst>
              </a:tr>
              <a:tr h="1832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Electric power generation, transmission and distribution  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0.9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-1.1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-2.1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extLst>
                  <a:ext uri="{0D108BD9-81ED-4DB2-BD59-A6C34878D82A}">
                    <a16:rowId xmlns:a16="http://schemas.microsoft.com/office/drawing/2014/main" val="3655390040"/>
                  </a:ext>
                </a:extLst>
              </a:tr>
              <a:tr h="1832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Natural gas distribution  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2.9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2.9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0.0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extLst>
                  <a:ext uri="{0D108BD9-81ED-4DB2-BD59-A6C34878D82A}">
                    <a16:rowId xmlns:a16="http://schemas.microsoft.com/office/drawing/2014/main" val="2070445289"/>
                  </a:ext>
                </a:extLst>
              </a:tr>
              <a:tr h="1832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Wood product manufacturing  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4.3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0.6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-3.6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extLst>
                  <a:ext uri="{0D108BD9-81ED-4DB2-BD59-A6C34878D82A}">
                    <a16:rowId xmlns:a16="http://schemas.microsoft.com/office/drawing/2014/main" val="2028315332"/>
                  </a:ext>
                </a:extLst>
              </a:tr>
              <a:tr h="1832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Paper manufacturing  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1.8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-1.9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-3.8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extLst>
                  <a:ext uri="{0D108BD9-81ED-4DB2-BD59-A6C34878D82A}">
                    <a16:rowId xmlns:a16="http://schemas.microsoft.com/office/drawing/2014/main" val="3347606259"/>
                  </a:ext>
                </a:extLst>
              </a:tr>
              <a:tr h="1832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Petroleum and coal product manufacturing  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-4.1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-0.8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3.3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extLst>
                  <a:ext uri="{0D108BD9-81ED-4DB2-BD59-A6C34878D82A}">
                    <a16:rowId xmlns:a16="http://schemas.microsoft.com/office/drawing/2014/main" val="1710683822"/>
                  </a:ext>
                </a:extLst>
              </a:tr>
              <a:tr h="1832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Non-metallic mineral product manufacturing 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0.4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2.2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1.8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extLst>
                  <a:ext uri="{0D108BD9-81ED-4DB2-BD59-A6C34878D82A}">
                    <a16:rowId xmlns:a16="http://schemas.microsoft.com/office/drawing/2014/main" val="2322222601"/>
                  </a:ext>
                </a:extLst>
              </a:tr>
              <a:tr h="1832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Primary metal manufacturing  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1.8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-1.2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-3.0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extLst>
                  <a:ext uri="{0D108BD9-81ED-4DB2-BD59-A6C34878D82A}">
                    <a16:rowId xmlns:a16="http://schemas.microsoft.com/office/drawing/2014/main" val="3336894720"/>
                  </a:ext>
                </a:extLst>
              </a:tr>
              <a:tr h="1832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Fabricated metal product manufacturing  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0.5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-0.4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-0.8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extLst>
                  <a:ext uri="{0D108BD9-81ED-4DB2-BD59-A6C34878D82A}">
                    <a16:rowId xmlns:a16="http://schemas.microsoft.com/office/drawing/2014/main" val="3728251513"/>
                  </a:ext>
                </a:extLst>
              </a:tr>
              <a:tr h="1832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Pipeline transportation 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-0.9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>
                          <a:effectLst/>
                        </a:rPr>
                        <a:t>2.7</a:t>
                      </a:r>
                      <a:endParaRPr lang="en-CA" sz="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800" dirty="0">
                          <a:effectLst/>
                        </a:rPr>
                        <a:t>3.6</a:t>
                      </a:r>
                      <a:endParaRPr lang="en-CA" sz="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13" marR="2713" marT="0" marB="0" anchor="b"/>
                </a:tc>
                <a:extLst>
                  <a:ext uri="{0D108BD9-81ED-4DB2-BD59-A6C34878D82A}">
                    <a16:rowId xmlns:a16="http://schemas.microsoft.com/office/drawing/2014/main" val="3138650768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BB03721E-9E33-E392-E09C-D01C75B140B2}"/>
              </a:ext>
            </a:extLst>
          </p:cNvPr>
          <p:cNvSpPr txBox="1"/>
          <p:nvPr/>
        </p:nvSpPr>
        <p:spPr>
          <a:xfrm>
            <a:off x="393700" y="6612094"/>
            <a:ext cx="5345288" cy="2831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1200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Source: Statistics Canada Table 36-10-0480-01</a:t>
            </a:r>
            <a:endParaRPr lang="en-CA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1B0BBB74-3211-BADD-8D99-F812988A10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550D0FD0-735D-47B6-FF11-B9281F9D8423}"/>
              </a:ext>
            </a:extLst>
          </p:cNvPr>
          <p:cNvSpPr txBox="1"/>
          <p:nvPr/>
        </p:nvSpPr>
        <p:spPr>
          <a:xfrm>
            <a:off x="393700" y="185566"/>
            <a:ext cx="9906000" cy="887584"/>
          </a:xfrm>
          <a:prstGeom prst="rect">
            <a:avLst/>
          </a:prstGeom>
        </p:spPr>
        <p:txBody>
          <a:bodyPr vert="horz" wrap="square" lIns="0" tIns="8986" rIns="0" bIns="0" rtlCol="0">
            <a:spAutoFit/>
          </a:bodyPr>
          <a:lstStyle/>
          <a:p>
            <a:pPr marL="17973" marR="7189">
              <a:lnSpc>
                <a:spcPct val="103499"/>
              </a:lnSpc>
              <a:spcBef>
                <a:spcPts val="71"/>
              </a:spcBef>
            </a:pPr>
            <a:r>
              <a:rPr lang="en-CA" sz="1800" b="1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Chart 3: Labour Productivity Growth Rates and Change in Labour Productivity Growth Rates, Oil and Gas Extracting Industries, Canada, 2014-2023</a:t>
            </a:r>
            <a:endParaRPr lang="en-CA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17973" marR="7189">
              <a:lnSpc>
                <a:spcPct val="103499"/>
              </a:lnSpc>
              <a:spcBef>
                <a:spcPts val="71"/>
              </a:spcBef>
            </a:pPr>
            <a:endParaRPr sz="1981" dirty="0">
              <a:latin typeface="Times New Roman"/>
              <a:cs typeface="Times New Roman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00F68A-FB9D-577F-B34A-ECF41ABCEEAA}"/>
              </a:ext>
            </a:extLst>
          </p:cNvPr>
          <p:cNvSpPr txBox="1"/>
          <p:nvPr/>
        </p:nvSpPr>
        <p:spPr>
          <a:xfrm>
            <a:off x="522614" y="858288"/>
            <a:ext cx="8557886" cy="614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98" dirty="0">
                <a:latin typeface="Times New Roman" panose="02020603050405020304" pitchFamily="18" charset="0"/>
                <a:cs typeface="Arial" panose="020B0604020202020204" pitchFamily="34" charset="0"/>
              </a:rPr>
              <a:t>Panel A: Labour Productivity Growth Rates (Per cent) </a:t>
            </a:r>
          </a:p>
          <a:p>
            <a:endParaRPr lang="en-CA" sz="1698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DE86B4-5434-2D71-5B4F-37823B1AEBE7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73687">
              <a:spcBef>
                <a:spcPts val="50"/>
              </a:spcBef>
            </a:pPr>
            <a:fld id="{81D60167-4931-47E6-BA6A-407CBD079E47}" type="slidenum">
              <a:rPr lang="en-CA" spc="-71" smtClean="0"/>
              <a:pPr marL="73687">
                <a:spcBef>
                  <a:spcPts val="50"/>
                </a:spcBef>
              </a:pPr>
              <a:t>9</a:t>
            </a:fld>
            <a:endParaRPr lang="en-CA" spc="-7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C79CA54-DFDA-AF5A-3174-F38866E59150}"/>
              </a:ext>
            </a:extLst>
          </p:cNvPr>
          <p:cNvSpPr txBox="1"/>
          <p:nvPr/>
        </p:nvSpPr>
        <p:spPr>
          <a:xfrm>
            <a:off x="698500" y="3660408"/>
            <a:ext cx="9601200" cy="10315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 </a:t>
            </a:r>
            <a:endParaRPr lang="en-CA" sz="28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1698" dirty="0">
                <a:latin typeface="Times New Roman" panose="02020603050405020304" pitchFamily="18" charset="0"/>
                <a:cs typeface="Arial" panose="020B0604020202020204" pitchFamily="34" charset="0"/>
              </a:rPr>
              <a:t>Panel B: Change in Labour Productivity Growth Rates Between 2000-2014 and 2014-2023 (Percentage Points) 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BB7C853-92FD-553B-F8F2-92D35E4DAD67}"/>
              </a:ext>
            </a:extLst>
          </p:cNvPr>
          <p:cNvSpPr txBox="1"/>
          <p:nvPr/>
        </p:nvSpPr>
        <p:spPr>
          <a:xfrm>
            <a:off x="115882" y="7043493"/>
            <a:ext cx="534528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1200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Source: Statistics Canada Table 36-10-0480-01</a:t>
            </a:r>
            <a:endParaRPr lang="en-CA" sz="1200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0B6D2E1-AECC-B9B0-2EFA-7A5EA38C5A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6230497"/>
              </p:ext>
            </p:extLst>
          </p:nvPr>
        </p:nvGraphicFramePr>
        <p:xfrm>
          <a:off x="1003300" y="1178876"/>
          <a:ext cx="6096000" cy="2775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754C1084-3B1F-272B-85CF-B4DCB179E76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2605059"/>
              </p:ext>
            </p:extLst>
          </p:nvPr>
        </p:nvGraphicFramePr>
        <p:xfrm>
          <a:off x="1018822" y="4469330"/>
          <a:ext cx="5928078" cy="2546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30024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1169</TotalTime>
  <Words>2198</Words>
  <Application>Microsoft Office PowerPoint</Application>
  <PresentationFormat>Custom</PresentationFormat>
  <Paragraphs>769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Aptos</vt:lpstr>
      <vt:lpstr>Arial</vt:lpstr>
      <vt:lpstr>Calibri</vt:lpstr>
      <vt:lpstr>Times New Roman</vt:lpstr>
      <vt:lpstr>Trebuchet MS</vt:lpstr>
      <vt:lpstr>Office Theme</vt:lpstr>
      <vt:lpstr>October 2024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Inez Hillel</dc:creator>
  <cp:lastModifiedBy>Inez Hillel</cp:lastModifiedBy>
  <cp:revision>4</cp:revision>
  <dcterms:created xsi:type="dcterms:W3CDTF">2024-06-17T13:50:41Z</dcterms:created>
  <dcterms:modified xsi:type="dcterms:W3CDTF">2024-10-25T16:21:30Z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2024-06-17T00:00:00Z</vt:filetime>
  </property>
  <property fmtid="{D5CDD505-2E9C-101B-9397-08002B2CF9AE}" pid="3" name="Creator">
    <vt:lpwstr>Microsoft® Word for Microsoft 365</vt:lpwstr>
  </property>
  <property fmtid="{D5CDD505-2E9C-101B-9397-08002B2CF9AE}" pid="4" name="LastSaved">
    <vt:filetime>2024-06-17T00:00:00Z</vt:filetime>
  </property>
  <property fmtid="{D5CDD505-2E9C-101B-9397-08002B2CF9AE}" pid="5" name="Producer">
    <vt:lpwstr>Microsoft® Word for Microsoft 365</vt:lpwstr>
  </property>
</Properties>
</file>